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7"/>
  </p:notesMasterIdLst>
  <p:handoutMasterIdLst>
    <p:handoutMasterId r:id="rId18"/>
  </p:handoutMasterIdLst>
  <p:sldIdLst>
    <p:sldId id="365" r:id="rId2"/>
    <p:sldId id="385" r:id="rId3"/>
    <p:sldId id="400" r:id="rId4"/>
    <p:sldId id="399" r:id="rId5"/>
    <p:sldId id="388" r:id="rId6"/>
    <p:sldId id="394" r:id="rId7"/>
    <p:sldId id="389" r:id="rId8"/>
    <p:sldId id="390" r:id="rId9"/>
    <p:sldId id="391" r:id="rId10"/>
    <p:sldId id="387" r:id="rId11"/>
    <p:sldId id="386" r:id="rId12"/>
    <p:sldId id="395" r:id="rId13"/>
    <p:sldId id="406" r:id="rId14"/>
    <p:sldId id="392" r:id="rId15"/>
    <p:sldId id="397"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89A638"/>
    <a:srgbClr val="749B38"/>
    <a:srgbClr val="913400"/>
    <a:srgbClr val="78A603"/>
    <a:srgbClr val="789B24"/>
    <a:srgbClr val="7E9B28"/>
    <a:srgbClr val="7E9B38"/>
    <a:srgbClr val="B60000"/>
    <a:srgbClr val="0062B0"/>
    <a:srgbClr val="C3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00" autoAdjust="0"/>
    <p:restoredTop sz="95608" autoAdjust="0"/>
  </p:normalViewPr>
  <p:slideViewPr>
    <p:cSldViewPr>
      <p:cViewPr varScale="1">
        <p:scale>
          <a:sx n="70" d="100"/>
          <a:sy n="70" d="100"/>
        </p:scale>
        <p:origin x="-1662" y="-108"/>
      </p:cViewPr>
      <p:guideLst>
        <p:guide orient="horz" pos="2160"/>
        <p:guide pos="2880"/>
      </p:guideLst>
    </p:cSldViewPr>
  </p:slideViewPr>
  <p:outlineViewPr>
    <p:cViewPr>
      <p:scale>
        <a:sx n="33" d="100"/>
        <a:sy n="33" d="100"/>
      </p:scale>
      <p:origin x="0" y="96"/>
    </p:cViewPr>
  </p:outlineViewPr>
  <p:notesTextViewPr>
    <p:cViewPr>
      <p:scale>
        <a:sx n="50" d="100"/>
        <a:sy n="50" d="100"/>
      </p:scale>
      <p:origin x="0" y="0"/>
    </p:cViewPr>
  </p:notesTextViewPr>
  <p:sorterViewPr>
    <p:cViewPr>
      <p:scale>
        <a:sx n="100" d="100"/>
        <a:sy n="100" d="100"/>
      </p:scale>
      <p:origin x="0" y="0"/>
    </p:cViewPr>
  </p:sorterViewPr>
  <p:notesViewPr>
    <p:cSldViewPr>
      <p:cViewPr>
        <p:scale>
          <a:sx n="200" d="100"/>
          <a:sy n="200" d="100"/>
        </p:scale>
        <p:origin x="-80" y="1275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5" y="0"/>
            <a:ext cx="3038475" cy="465138"/>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defRPr sz="1200"/>
            </a:lvl1pPr>
          </a:lstStyle>
          <a:p>
            <a:endParaRPr lang="en-US" dirty="0"/>
          </a:p>
        </p:txBody>
      </p:sp>
      <p:sp>
        <p:nvSpPr>
          <p:cNvPr id="86019" name="Rectangle 3"/>
          <p:cNvSpPr>
            <a:spLocks noGrp="1" noChangeArrowheads="1"/>
          </p:cNvSpPr>
          <p:nvPr>
            <p:ph type="dt" sz="quarter" idx="1"/>
          </p:nvPr>
        </p:nvSpPr>
        <p:spPr bwMode="auto">
          <a:xfrm>
            <a:off x="3970343" y="0"/>
            <a:ext cx="3038475" cy="465138"/>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r">
              <a:defRPr sz="1200"/>
            </a:lvl1pPr>
          </a:lstStyle>
          <a:p>
            <a:endParaRPr lang="en-US" dirty="0"/>
          </a:p>
        </p:txBody>
      </p:sp>
      <p:sp>
        <p:nvSpPr>
          <p:cNvPr id="86020" name="Rectangle 4"/>
          <p:cNvSpPr>
            <a:spLocks noGrp="1" noChangeArrowheads="1"/>
          </p:cNvSpPr>
          <p:nvPr>
            <p:ph type="ftr" sz="quarter" idx="2"/>
          </p:nvPr>
        </p:nvSpPr>
        <p:spPr bwMode="auto">
          <a:xfrm>
            <a:off x="5" y="8829675"/>
            <a:ext cx="3038475" cy="465138"/>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defRPr sz="1200"/>
            </a:lvl1pPr>
          </a:lstStyle>
          <a:p>
            <a:endParaRPr lang="en-US" dirty="0"/>
          </a:p>
        </p:txBody>
      </p:sp>
      <p:sp>
        <p:nvSpPr>
          <p:cNvPr id="86021" name="Rectangle 5"/>
          <p:cNvSpPr>
            <a:spLocks noGrp="1" noChangeArrowheads="1"/>
          </p:cNvSpPr>
          <p:nvPr>
            <p:ph type="sldNum" sz="quarter" idx="3"/>
          </p:nvPr>
        </p:nvSpPr>
        <p:spPr bwMode="auto">
          <a:xfrm>
            <a:off x="3970343" y="8829675"/>
            <a:ext cx="3038475" cy="465138"/>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r">
              <a:defRPr sz="1200"/>
            </a:lvl1pPr>
          </a:lstStyle>
          <a:p>
            <a:fld id="{4CA8C7A3-A142-42BD-B1B2-790F742EC88A}" type="slidenum">
              <a:rPr lang="en-US"/>
              <a:pPr/>
              <a:t>‹#›</a:t>
            </a:fld>
            <a:endParaRPr lang="en-US" dirty="0"/>
          </a:p>
        </p:txBody>
      </p:sp>
    </p:spTree>
    <p:extLst>
      <p:ext uri="{BB962C8B-B14F-4D97-AF65-F5344CB8AC3E}">
        <p14:creationId xmlns:p14="http://schemas.microsoft.com/office/powerpoint/2010/main" val="11524274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 y="0"/>
            <a:ext cx="3040063" cy="465138"/>
          </a:xfrm>
          <a:prstGeom prst="rect">
            <a:avLst/>
          </a:prstGeom>
          <a:noFill/>
          <a:ln w="9525">
            <a:noFill/>
            <a:miter lim="800000"/>
            <a:headEnd/>
            <a:tailEnd/>
          </a:ln>
          <a:effectLst/>
        </p:spPr>
        <p:txBody>
          <a:bodyPr vert="horz" wrap="square" lIns="92278" tIns="46139" rIns="92278" bIns="46139" numCol="1" anchor="t" anchorCtr="0" compatLnSpc="1">
            <a:prstTxWarp prst="textNoShape">
              <a:avLst/>
            </a:prstTxWarp>
          </a:bodyPr>
          <a:lstStyle>
            <a:lvl1pPr defTabSz="923765">
              <a:defRPr sz="1200"/>
            </a:lvl1pPr>
          </a:lstStyle>
          <a:p>
            <a:endParaRPr lang="en-US" dirty="0"/>
          </a:p>
        </p:txBody>
      </p:sp>
      <p:sp>
        <p:nvSpPr>
          <p:cNvPr id="3075" name="Rectangle 3"/>
          <p:cNvSpPr>
            <a:spLocks noGrp="1" noChangeArrowheads="1"/>
          </p:cNvSpPr>
          <p:nvPr>
            <p:ph type="dt" idx="1"/>
          </p:nvPr>
        </p:nvSpPr>
        <p:spPr bwMode="auto">
          <a:xfrm>
            <a:off x="3968756" y="0"/>
            <a:ext cx="3040063" cy="465138"/>
          </a:xfrm>
          <a:prstGeom prst="rect">
            <a:avLst/>
          </a:prstGeom>
          <a:noFill/>
          <a:ln w="9525">
            <a:noFill/>
            <a:miter lim="800000"/>
            <a:headEnd/>
            <a:tailEnd/>
          </a:ln>
          <a:effectLst/>
        </p:spPr>
        <p:txBody>
          <a:bodyPr vert="horz" wrap="square" lIns="92278" tIns="46139" rIns="92278" bIns="46139" numCol="1" anchor="t" anchorCtr="0" compatLnSpc="1">
            <a:prstTxWarp prst="textNoShape">
              <a:avLst/>
            </a:prstTxWarp>
          </a:bodyPr>
          <a:lstStyle>
            <a:lvl1pPr algn="r" defTabSz="923765">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3265" y="4416430"/>
            <a:ext cx="5603875" cy="4183063"/>
          </a:xfrm>
          <a:prstGeom prst="rect">
            <a:avLst/>
          </a:prstGeom>
          <a:noFill/>
          <a:ln w="9525">
            <a:noFill/>
            <a:miter lim="800000"/>
            <a:headEnd/>
            <a:tailEnd/>
          </a:ln>
          <a:effectLst/>
        </p:spPr>
        <p:txBody>
          <a:bodyPr vert="horz" wrap="square" lIns="92278" tIns="46139" rIns="92278" bIns="461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5" y="8829675"/>
            <a:ext cx="3040063" cy="465138"/>
          </a:xfrm>
          <a:prstGeom prst="rect">
            <a:avLst/>
          </a:prstGeom>
          <a:noFill/>
          <a:ln w="9525">
            <a:noFill/>
            <a:miter lim="800000"/>
            <a:headEnd/>
            <a:tailEnd/>
          </a:ln>
          <a:effectLst/>
        </p:spPr>
        <p:txBody>
          <a:bodyPr vert="horz" wrap="square" lIns="92278" tIns="46139" rIns="92278" bIns="46139" numCol="1" anchor="b" anchorCtr="0" compatLnSpc="1">
            <a:prstTxWarp prst="textNoShape">
              <a:avLst/>
            </a:prstTxWarp>
          </a:bodyPr>
          <a:lstStyle>
            <a:lvl1pPr defTabSz="923765">
              <a:defRPr sz="1200"/>
            </a:lvl1pPr>
          </a:lstStyle>
          <a:p>
            <a:endParaRPr lang="en-US" dirty="0"/>
          </a:p>
        </p:txBody>
      </p:sp>
      <p:sp>
        <p:nvSpPr>
          <p:cNvPr id="3079" name="Rectangle 7"/>
          <p:cNvSpPr>
            <a:spLocks noGrp="1" noChangeArrowheads="1"/>
          </p:cNvSpPr>
          <p:nvPr>
            <p:ph type="sldNum" sz="quarter" idx="5"/>
          </p:nvPr>
        </p:nvSpPr>
        <p:spPr bwMode="auto">
          <a:xfrm>
            <a:off x="3968756" y="8829675"/>
            <a:ext cx="3040063" cy="465138"/>
          </a:xfrm>
          <a:prstGeom prst="rect">
            <a:avLst/>
          </a:prstGeom>
          <a:noFill/>
          <a:ln w="9525">
            <a:noFill/>
            <a:miter lim="800000"/>
            <a:headEnd/>
            <a:tailEnd/>
          </a:ln>
          <a:effectLst/>
        </p:spPr>
        <p:txBody>
          <a:bodyPr vert="horz" wrap="square" lIns="92278" tIns="46139" rIns="92278" bIns="46139" numCol="1" anchor="b" anchorCtr="0" compatLnSpc="1">
            <a:prstTxWarp prst="textNoShape">
              <a:avLst/>
            </a:prstTxWarp>
          </a:bodyPr>
          <a:lstStyle>
            <a:lvl1pPr algn="r" defTabSz="923765">
              <a:defRPr sz="1200"/>
            </a:lvl1pPr>
          </a:lstStyle>
          <a:p>
            <a:fld id="{EE270833-221E-4046-861E-5C60C336D3EE}" type="slidenum">
              <a:rPr lang="en-US"/>
              <a:pPr/>
              <a:t>‹#›</a:t>
            </a:fld>
            <a:endParaRPr lang="en-US" dirty="0"/>
          </a:p>
        </p:txBody>
      </p:sp>
    </p:spTree>
    <p:extLst>
      <p:ext uri="{BB962C8B-B14F-4D97-AF65-F5344CB8AC3E}">
        <p14:creationId xmlns:p14="http://schemas.microsoft.com/office/powerpoint/2010/main" val="172353249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p>
          <a:p>
            <a:pPr marL="171450" indent="-171450">
              <a:buFont typeface="Arial"/>
              <a:buChar char="•"/>
            </a:pPr>
            <a:r>
              <a:rPr lang="en-US" sz="1000" dirty="0" smtClean="0"/>
              <a:t>As announced at first meeting, engaged FTI to conduct financial assessment of </a:t>
            </a:r>
          </a:p>
          <a:p>
            <a:pPr marL="171450" indent="-171450">
              <a:buFont typeface="Arial"/>
              <a:buChar char="•"/>
            </a:pPr>
            <a:r>
              <a:rPr lang="en-US" sz="1000" dirty="0" smtClean="0"/>
              <a:t>Goal of 12-week project was to work in collaboration with </a:t>
            </a:r>
            <a:r>
              <a:rPr lang="en-US" sz="1000" dirty="0" err="1" smtClean="0"/>
              <a:t>Dept</a:t>
            </a:r>
            <a:r>
              <a:rPr lang="en-US" sz="1000" dirty="0" smtClean="0"/>
              <a:t> management to develop agreed set of facts that would support Commission in its work</a:t>
            </a:r>
          </a:p>
          <a:p>
            <a:pPr marL="171450" indent="-171450">
              <a:buFont typeface="Arial"/>
              <a:buChar char="•"/>
            </a:pPr>
            <a:r>
              <a:rPr lang="en-US" sz="1000" dirty="0" smtClean="0"/>
              <a:t>Purpose today is summarize key findings in FTI’s report, then give some detail behind findings</a:t>
            </a:r>
          </a:p>
          <a:p>
            <a:pPr marL="171450" indent="-171450">
              <a:buFont typeface="Arial"/>
              <a:buChar char="•"/>
            </a:pPr>
            <a:r>
              <a:rPr lang="en-US" sz="1000" dirty="0" smtClean="0"/>
              <a:t>First a few caveats – Summarizing 200 pages in 20 </a:t>
            </a:r>
            <a:r>
              <a:rPr lang="en-US" sz="1000" dirty="0" err="1" smtClean="0"/>
              <a:t>mins</a:t>
            </a:r>
            <a:r>
              <a:rPr lang="en-US" sz="1000" dirty="0" smtClean="0"/>
              <a:t>; while largely complete, still subject to Commission review; FTI’s observations, not Commission’s;</a:t>
            </a:r>
          </a:p>
          <a:p>
            <a:pPr marL="171450" indent="-171450">
              <a:buFont typeface="Arial"/>
              <a:buChar char="•"/>
            </a:pPr>
            <a:r>
              <a:rPr lang="en-US" sz="1000" dirty="0" smtClean="0"/>
              <a:t>Following presentation, will introduce FTI reps and allow questions from Commission, and have asked </a:t>
            </a:r>
            <a:r>
              <a:rPr lang="en-US" sz="1000" dirty="0" err="1" smtClean="0"/>
              <a:t>Dept</a:t>
            </a:r>
            <a:r>
              <a:rPr lang="en-US" sz="1000" dirty="0" smtClean="0"/>
              <a:t> will respond to these findings</a:t>
            </a:r>
          </a:p>
          <a:p>
            <a:pPr marL="171450" indent="-171450">
              <a:buFont typeface="Arial"/>
              <a:buChar char="•"/>
            </a:pPr>
            <a:r>
              <a:rPr lang="en-US" sz="1000" dirty="0"/>
              <a:t>Summary and full report available on Parks Forward website</a:t>
            </a:r>
          </a:p>
          <a:p>
            <a:endParaRPr lang="en-US" sz="1000" dirty="0" smtClean="0"/>
          </a:p>
          <a:p>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EE270833-221E-4046-861E-5C60C336D3EE}" type="slidenum">
              <a:rPr lang="en-US" smtClean="0"/>
              <a:pPr/>
              <a:t>1</a:t>
            </a:fld>
            <a:endParaRPr lang="en-US" dirty="0"/>
          </a:p>
        </p:txBody>
      </p:sp>
    </p:spTree>
    <p:extLst>
      <p:ext uri="{BB962C8B-B14F-4D97-AF65-F5344CB8AC3E}">
        <p14:creationId xmlns:p14="http://schemas.microsoft.com/office/powerpoint/2010/main" val="223002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000" dirty="0" smtClean="0"/>
              <a:t>Park revenue can be broken into -- user fees, concessions and miscellaneous revenue.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000" dirty="0" smtClean="0"/>
              <a:t>Just looking at user fees -- $91.8 million in user fees, you can see that primarily come from camping fees and day use (entry and parking) – 86%</a:t>
            </a:r>
            <a:endParaRPr lang="en-US" dirty="0"/>
          </a:p>
        </p:txBody>
      </p:sp>
      <p:sp>
        <p:nvSpPr>
          <p:cNvPr id="4" name="Slide Number Placeholder 3"/>
          <p:cNvSpPr>
            <a:spLocks noGrp="1"/>
          </p:cNvSpPr>
          <p:nvPr>
            <p:ph type="sldNum" sz="quarter" idx="10"/>
          </p:nvPr>
        </p:nvSpPr>
        <p:spPr/>
        <p:txBody>
          <a:bodyPr/>
          <a:lstStyle/>
          <a:p>
            <a:fld id="{EE270833-221E-4046-861E-5C60C336D3EE}" type="slidenum">
              <a:rPr lang="en-US" smtClean="0"/>
              <a:pPr/>
              <a:t>10</a:t>
            </a:fld>
            <a:endParaRPr lang="en-US" dirty="0"/>
          </a:p>
        </p:txBody>
      </p:sp>
    </p:spTree>
    <p:extLst>
      <p:ext uri="{BB962C8B-B14F-4D97-AF65-F5344CB8AC3E}">
        <p14:creationId xmlns:p14="http://schemas.microsoft.com/office/powerpoint/2010/main" val="2907459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p>
          <a:p>
            <a:pPr marL="171450" indent="-171450">
              <a:buFont typeface="Arial"/>
              <a:buChar char="•"/>
            </a:pPr>
            <a:r>
              <a:rPr lang="en-US" sz="1000" dirty="0" smtClean="0"/>
              <a:t>Top 20 parks, contributed almost 60% of revenue in FY 2012/13, which demonstrates a high degree of revenue concentration.</a:t>
            </a:r>
          </a:p>
          <a:p>
            <a:pPr marL="171450" indent="-171450">
              <a:buFont typeface="Arial"/>
              <a:buChar char="•"/>
            </a:pPr>
            <a:r>
              <a:rPr lang="en-US" sz="1000" dirty="0" smtClean="0"/>
              <a:t>The top revenue generating park in FY 2012/13 was Hearst Castle.  It earned over $11 million, or 11%, of total park unit revenue.</a:t>
            </a:r>
          </a:p>
          <a:p>
            <a:pPr marL="171450" indent="-171450">
              <a:buFont typeface="Arial"/>
              <a:buChar char="•"/>
            </a:pPr>
            <a:r>
              <a:rPr lang="en-US" sz="1000" dirty="0" smtClean="0"/>
              <a:t>About 39% of parks contribute no revenue to the </a:t>
            </a:r>
            <a:r>
              <a:rPr lang="en-US" sz="1000" dirty="0" err="1" smtClean="0"/>
              <a:t>Dept</a:t>
            </a:r>
            <a:r>
              <a:rPr lang="en-US" sz="1000" dirty="0" smtClean="0"/>
              <a:t> </a:t>
            </a:r>
          </a:p>
          <a:p>
            <a:endParaRPr lang="en-US" sz="1000" dirty="0" smtClean="0"/>
          </a:p>
        </p:txBody>
      </p:sp>
      <p:sp>
        <p:nvSpPr>
          <p:cNvPr id="4" name="Slide Number Placeholder 3"/>
          <p:cNvSpPr>
            <a:spLocks noGrp="1"/>
          </p:cNvSpPr>
          <p:nvPr>
            <p:ph type="sldNum" sz="quarter" idx="10"/>
          </p:nvPr>
        </p:nvSpPr>
        <p:spPr/>
        <p:txBody>
          <a:bodyPr/>
          <a:lstStyle/>
          <a:p>
            <a:fld id="{EE270833-221E-4046-861E-5C60C336D3EE}" type="slidenum">
              <a:rPr lang="en-US" smtClean="0"/>
              <a:pPr/>
              <a:t>11</a:t>
            </a:fld>
            <a:endParaRPr lang="en-US" dirty="0"/>
          </a:p>
        </p:txBody>
      </p:sp>
    </p:spTree>
    <p:extLst>
      <p:ext uri="{BB962C8B-B14F-4D97-AF65-F5344CB8AC3E}">
        <p14:creationId xmlns:p14="http://schemas.microsoft.com/office/powerpoint/2010/main" val="3847834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pPr marL="171450" indent="-171450">
              <a:buFont typeface="Arial"/>
              <a:buChar char="•"/>
            </a:pPr>
            <a:r>
              <a:rPr lang="en-US" sz="1000" dirty="0" smtClean="0"/>
              <a:t>One measure of park’s financial performance is whether it generates enough revenue to cover costs</a:t>
            </a:r>
          </a:p>
          <a:p>
            <a:pPr marL="171450" marR="0" lvl="1" indent="-171450" algn="l" defTabSz="914400" rtl="0" eaLnBrk="1" fontAlgn="base" latinLnBrk="0" hangingPunct="1">
              <a:lnSpc>
                <a:spcPct val="100000"/>
              </a:lnSpc>
              <a:spcBef>
                <a:spcPct val="30000"/>
              </a:spcBef>
              <a:spcAft>
                <a:spcPct val="0"/>
              </a:spcAft>
              <a:buClrTx/>
              <a:buSzTx/>
              <a:buFont typeface="Arial"/>
              <a:buChar char="•"/>
              <a:tabLst/>
              <a:defRPr/>
            </a:pPr>
            <a:r>
              <a:rPr lang="en-US" sz="1000" dirty="0" smtClean="0"/>
              <a:t>FTI looked at what percentage of park’s direct operating costs are recovered from its revenue. </a:t>
            </a:r>
          </a:p>
          <a:p>
            <a:pPr marL="171450" lvl="1" indent="-171450">
              <a:buFont typeface="Arial"/>
              <a:buChar char="•"/>
              <a:defRPr/>
            </a:pPr>
            <a:r>
              <a:rPr lang="en-US" sz="1000" b="1" dirty="0"/>
              <a:t>State beaches with camping </a:t>
            </a:r>
            <a:r>
              <a:rPr lang="en-US" sz="1000" dirty="0"/>
              <a:t>represents the only group of parks which generates revenue that meaningfully exceeds estimated park operating costs.</a:t>
            </a:r>
          </a:p>
          <a:p>
            <a:pPr marL="171450" marR="0" lvl="1" indent="-171450" algn="l" defTabSz="914400" rtl="0" eaLnBrk="1" fontAlgn="base" latinLnBrk="0" hangingPunct="1">
              <a:lnSpc>
                <a:spcPct val="100000"/>
              </a:lnSpc>
              <a:spcBef>
                <a:spcPct val="30000"/>
              </a:spcBef>
              <a:spcAft>
                <a:spcPct val="0"/>
              </a:spcAft>
              <a:buClrTx/>
              <a:buSzTx/>
              <a:buFont typeface="Arial"/>
              <a:buChar char="•"/>
              <a:tabLst/>
              <a:defRPr/>
            </a:pPr>
            <a:r>
              <a:rPr lang="en-US" sz="1000" dirty="0" smtClean="0"/>
              <a:t>Most parks are able to cover only a portion of their direct estimated direct park operating expenses </a:t>
            </a:r>
            <a:r>
              <a:rPr lang="en-US" sz="1000" i="1" dirty="0" smtClean="0"/>
              <a:t>and none of their costs for special projects, headquarters or deferred maintenance.</a:t>
            </a:r>
            <a:endParaRPr lang="en-US" sz="1000" b="1" dirty="0" smtClean="0"/>
          </a:p>
        </p:txBody>
      </p:sp>
      <p:sp>
        <p:nvSpPr>
          <p:cNvPr id="4" name="Slide Number Placeholder 3"/>
          <p:cNvSpPr>
            <a:spLocks noGrp="1"/>
          </p:cNvSpPr>
          <p:nvPr>
            <p:ph type="sldNum" sz="quarter" idx="10"/>
          </p:nvPr>
        </p:nvSpPr>
        <p:spPr/>
        <p:txBody>
          <a:bodyPr/>
          <a:lstStyle/>
          <a:p>
            <a:fld id="{EE270833-221E-4046-861E-5C60C336D3EE}" type="slidenum">
              <a:rPr lang="en-US" smtClean="0"/>
              <a:pPr/>
              <a:t>12</a:t>
            </a:fld>
            <a:endParaRPr lang="en-US" dirty="0"/>
          </a:p>
        </p:txBody>
      </p:sp>
    </p:spTree>
    <p:extLst>
      <p:ext uri="{BB962C8B-B14F-4D97-AF65-F5344CB8AC3E}">
        <p14:creationId xmlns:p14="http://schemas.microsoft.com/office/powerpoint/2010/main" val="367173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000" dirty="0"/>
              <a:t>FTI evaluated five different partnership agreements, as well as </a:t>
            </a:r>
            <a:r>
              <a:rPr lang="en-US" sz="1000" dirty="0" smtClean="0"/>
              <a:t>parking </a:t>
            </a:r>
            <a:r>
              <a:rPr lang="en-US" sz="1000" dirty="0"/>
              <a:t>lot concessionaire agreement, with the goal of evaluating </a:t>
            </a:r>
            <a:r>
              <a:rPr lang="en-US" sz="1000" dirty="0" smtClean="0"/>
              <a:t>what is working, what isn’t, and -- where possible -- </a:t>
            </a:r>
            <a:r>
              <a:rPr lang="en-US" sz="1000" dirty="0"/>
              <a:t>the financial impact of these agreements. </a:t>
            </a:r>
            <a:endParaRPr lang="en-US" sz="1000" dirty="0" smtClean="0"/>
          </a:p>
          <a:p>
            <a:pPr marL="171450" indent="-171450">
              <a:buFont typeface="Arial"/>
              <a:buChar char="•"/>
            </a:pPr>
            <a:r>
              <a:rPr lang="en-US" sz="1000" dirty="0" smtClean="0"/>
              <a:t>Goal was look at various types of partners and agreement structures:</a:t>
            </a:r>
          </a:p>
          <a:p>
            <a:pPr marL="628650" lvl="1" indent="-171450">
              <a:buFont typeface="Arial"/>
              <a:buChar char="•"/>
            </a:pPr>
            <a:r>
              <a:rPr lang="en-US" sz="1000" dirty="0" smtClean="0"/>
              <a:t>National Park – interagency agreement</a:t>
            </a:r>
          </a:p>
          <a:p>
            <a:pPr marL="628650" lvl="1" indent="-171450">
              <a:buFont typeface="Arial"/>
              <a:buChar char="•"/>
            </a:pPr>
            <a:r>
              <a:rPr lang="en-US" sz="1000" dirty="0" smtClean="0"/>
              <a:t>American Land &amp; Leisure – for-profit concession agreement</a:t>
            </a:r>
          </a:p>
          <a:p>
            <a:pPr marL="628650" lvl="1" indent="-171450">
              <a:buFont typeface="Arial"/>
              <a:buChar char="•"/>
            </a:pPr>
            <a:r>
              <a:rPr lang="en-US" sz="1000" dirty="0" smtClean="0"/>
              <a:t>EBRPD – special district operating agreement</a:t>
            </a:r>
          </a:p>
          <a:p>
            <a:pPr marL="628650" lvl="1" indent="-171450">
              <a:buFont typeface="Arial"/>
              <a:buChar char="•"/>
            </a:pPr>
            <a:r>
              <a:rPr lang="en-US" sz="1000" dirty="0" smtClean="0"/>
              <a:t>Valley of the Moon Natural History Assoc. – non-profit operating agreement</a:t>
            </a:r>
          </a:p>
          <a:p>
            <a:pPr marL="628650" lvl="1" indent="-171450">
              <a:buFont typeface="Arial"/>
              <a:buChar char="•"/>
            </a:pPr>
            <a:r>
              <a:rPr lang="en-US" sz="1000" dirty="0" smtClean="0"/>
              <a:t>Anza-Borrego Foundation – non-profit cooperative association</a:t>
            </a:r>
          </a:p>
          <a:p>
            <a:pPr marL="628650" lvl="1" indent="-171450">
              <a:buFont typeface="Arial"/>
              <a:buChar char="•"/>
            </a:pPr>
            <a:r>
              <a:rPr lang="en-US" sz="1000" dirty="0" smtClean="0"/>
              <a:t>City Park of SF – for-profit concession agreement</a:t>
            </a:r>
          </a:p>
          <a:p>
            <a:pPr marL="628650" lvl="1" indent="-171450">
              <a:buFont typeface="Arial"/>
              <a:buChar char="•"/>
            </a:pPr>
            <a:endParaRPr lang="en-US" sz="1000" dirty="0" smtClean="0"/>
          </a:p>
          <a:p>
            <a:pPr marL="628650" lvl="1" indent="-171450">
              <a:buFont typeface="Arial"/>
              <a:buChar char="•"/>
            </a:pPr>
            <a:endParaRPr lang="en-US" sz="1000" dirty="0"/>
          </a:p>
          <a:p>
            <a:endParaRPr lang="en-US" sz="1000" dirty="0"/>
          </a:p>
        </p:txBody>
      </p:sp>
      <p:sp>
        <p:nvSpPr>
          <p:cNvPr id="4" name="Slide Number Placeholder 3"/>
          <p:cNvSpPr>
            <a:spLocks noGrp="1"/>
          </p:cNvSpPr>
          <p:nvPr>
            <p:ph type="sldNum" sz="quarter" idx="10"/>
          </p:nvPr>
        </p:nvSpPr>
        <p:spPr/>
        <p:txBody>
          <a:bodyPr/>
          <a:lstStyle/>
          <a:p>
            <a:fld id="{EE270833-221E-4046-861E-5C60C336D3EE}" type="slidenum">
              <a:rPr lang="en-US" smtClean="0"/>
              <a:pPr/>
              <a:t>13</a:t>
            </a:fld>
            <a:endParaRPr lang="en-US" dirty="0"/>
          </a:p>
        </p:txBody>
      </p:sp>
    </p:spTree>
    <p:extLst>
      <p:ext uri="{BB962C8B-B14F-4D97-AF65-F5344CB8AC3E}">
        <p14:creationId xmlns:p14="http://schemas.microsoft.com/office/powerpoint/2010/main" val="313513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Jack London</a:t>
            </a:r>
          </a:p>
          <a:p>
            <a:pPr marL="0" lvl="1"/>
            <a:r>
              <a:rPr lang="en-US" sz="1000" dirty="0"/>
              <a:t>As of October 2013, there were four operating agreements with nonprofits made possible by AB 42 (Jack London State Historic Park, Austin Creek State Recreation Area, Sugarloaf Ridge State Park, China Camp State Park)</a:t>
            </a:r>
            <a:r>
              <a:rPr lang="en-US" sz="1000" dirty="0" smtClean="0"/>
              <a:t>.</a:t>
            </a:r>
          </a:p>
          <a:p>
            <a:pPr marL="0" lvl="1"/>
            <a:endParaRPr lang="en-US" sz="1000" dirty="0"/>
          </a:p>
          <a:p>
            <a:r>
              <a:rPr lang="en-US" sz="1000" dirty="0" smtClean="0"/>
              <a:t>Nonprofits </a:t>
            </a:r>
            <a:r>
              <a:rPr lang="en-US" sz="1000" dirty="0"/>
              <a:t>can </a:t>
            </a:r>
            <a:r>
              <a:rPr lang="en-US" sz="1000" dirty="0" smtClean="0"/>
              <a:t>used to supplement services like Anza Borrego and to operate parks like Jack London.  Maybe untapped opportunity for state </a:t>
            </a:r>
            <a:r>
              <a:rPr lang="en-US" sz="1000" dirty="0"/>
              <a:t>historical </a:t>
            </a:r>
            <a:r>
              <a:rPr lang="en-US" sz="1000" dirty="0" smtClean="0"/>
              <a:t>parks, which can </a:t>
            </a:r>
            <a:r>
              <a:rPr lang="en-US" sz="1000" dirty="0"/>
              <a:t>attract donations, volunteers and community </a:t>
            </a:r>
            <a:r>
              <a:rPr lang="en-US" sz="1000" dirty="0" smtClean="0"/>
              <a:t>involvement, as well as special events. </a:t>
            </a:r>
          </a:p>
          <a:p>
            <a:endParaRPr lang="en-US" sz="1000" dirty="0"/>
          </a:p>
          <a:p>
            <a:r>
              <a:rPr lang="en-US" sz="1000" dirty="0"/>
              <a:t>For-profits </a:t>
            </a:r>
            <a:r>
              <a:rPr lang="en-US" sz="1000" dirty="0" smtClean="0"/>
              <a:t>must be </a:t>
            </a:r>
            <a:r>
              <a:rPr lang="en-US" sz="1000" dirty="0"/>
              <a:t>materially more efficient in revenue generation and/or cost reduction vs. nonprofit partners to offset the income they necessarily capture via their operating agreements.  </a:t>
            </a:r>
          </a:p>
          <a:p>
            <a:r>
              <a:rPr lang="en-US" sz="1000" dirty="0"/>
              <a:t>The DPR should consider larger, for-profit partners who potentially have greater buying power, management flexibility and access to capital to drive these efficiencies.</a:t>
            </a:r>
          </a:p>
          <a:p>
            <a:r>
              <a:rPr lang="en-US" sz="1000" dirty="0" smtClean="0"/>
              <a:t> </a:t>
            </a:r>
            <a:endParaRPr lang="en-US" sz="1000" dirty="0"/>
          </a:p>
          <a:p>
            <a:endParaRPr lang="en-US" sz="1000" dirty="0"/>
          </a:p>
          <a:p>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EE270833-221E-4046-861E-5C60C336D3EE}" type="slidenum">
              <a:rPr lang="en-US" smtClean="0"/>
              <a:pPr/>
              <a:t>14</a:t>
            </a:fld>
            <a:endParaRPr lang="en-US" dirty="0"/>
          </a:p>
        </p:txBody>
      </p:sp>
    </p:spTree>
    <p:extLst>
      <p:ext uri="{BB962C8B-B14F-4D97-AF65-F5344CB8AC3E}">
        <p14:creationId xmlns:p14="http://schemas.microsoft.com/office/powerpoint/2010/main" val="1014683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dirty="0" smtClean="0"/>
              <a:t>Focus of FTI not on specific, detailed recs, but agreed baseline of facts.  </a:t>
            </a:r>
            <a:r>
              <a:rPr lang="en-US" sz="1100" dirty="0" err="1" smtClean="0"/>
              <a:t>Nontheless</a:t>
            </a:r>
            <a:r>
              <a:rPr lang="en-US" sz="1100" dirty="0" smtClean="0"/>
              <a:t>….</a:t>
            </a:r>
          </a:p>
          <a:p>
            <a:pPr marL="171450" indent="-171450">
              <a:buFont typeface="Arial"/>
              <a:buChar char="•"/>
            </a:pPr>
            <a:r>
              <a:rPr lang="en-US" sz="1100" dirty="0" smtClean="0"/>
              <a:t>COSTS</a:t>
            </a:r>
            <a:r>
              <a:rPr lang="en-US" sz="1100" kern="1200" dirty="0" smtClean="0">
                <a:solidFill>
                  <a:schemeClr val="tx1"/>
                </a:solidFill>
              </a:rPr>
              <a:t>: </a:t>
            </a:r>
          </a:p>
          <a:p>
            <a:pPr marL="171450" lvl="1" indent="-171450">
              <a:buFont typeface="Arial"/>
              <a:buChar char="•"/>
            </a:pPr>
            <a:r>
              <a:rPr lang="en-US" sz="1100" dirty="0" smtClean="0"/>
              <a:t>Data Integrity:</a:t>
            </a:r>
          </a:p>
          <a:p>
            <a:pPr marL="628650" lvl="2" indent="-171450">
              <a:buFont typeface="Arial"/>
              <a:buChar char="•"/>
            </a:pPr>
            <a:r>
              <a:rPr lang="en-US" sz="1100" dirty="0"/>
              <a:t>Improvements in data </a:t>
            </a:r>
            <a:r>
              <a:rPr lang="en-US" sz="1100" dirty="0" smtClean="0"/>
              <a:t>quality are </a:t>
            </a:r>
            <a:r>
              <a:rPr lang="en-US" sz="1100" dirty="0"/>
              <a:t>foundation for restoring </a:t>
            </a:r>
            <a:r>
              <a:rPr lang="en-US" sz="1100" dirty="0" err="1"/>
              <a:t>Dept’s</a:t>
            </a:r>
            <a:r>
              <a:rPr lang="en-US" sz="1100" dirty="0"/>
              <a:t> credibility and </a:t>
            </a:r>
            <a:r>
              <a:rPr lang="en-US" sz="1100" dirty="0" smtClean="0"/>
              <a:t>culture</a:t>
            </a:r>
          </a:p>
          <a:p>
            <a:pPr marL="628650" lvl="2" indent="-171450">
              <a:buFont typeface="Arial"/>
              <a:buChar char="•"/>
            </a:pPr>
            <a:r>
              <a:rPr lang="en-US" sz="1100" dirty="0" smtClean="0"/>
              <a:t>Need basic modern tools and process:  Better reporting including – for starters – monthly reconciliation of cash expenditures and reconciling with the Governor’s budget</a:t>
            </a:r>
          </a:p>
          <a:p>
            <a:pPr marL="171450" lvl="1" indent="-171450">
              <a:buFont typeface="Arial"/>
              <a:buChar char="•"/>
            </a:pPr>
            <a:r>
              <a:rPr lang="en-US" sz="1100" dirty="0" smtClean="0"/>
              <a:t>Park Unit:</a:t>
            </a:r>
            <a:r>
              <a:rPr lang="en-US" sz="1100" kern="1200" dirty="0" smtClean="0">
                <a:solidFill>
                  <a:schemeClr val="tx1"/>
                </a:solidFill>
              </a:rPr>
              <a:t> </a:t>
            </a:r>
          </a:p>
          <a:p>
            <a:pPr marL="628650" lvl="2" indent="-171450">
              <a:buFont typeface="Arial"/>
              <a:buChar char="•"/>
            </a:pPr>
            <a:r>
              <a:rPr lang="en-US" sz="1100" dirty="0" smtClean="0"/>
              <a:t>Develop models for determining what SHOULD be incurred in FUTURE to operate parks, based on different service levels and for different types of parks</a:t>
            </a:r>
          </a:p>
          <a:p>
            <a:pPr marL="628650" lvl="2" indent="-171450">
              <a:buFont typeface="Arial"/>
              <a:buChar char="•"/>
            </a:pPr>
            <a:r>
              <a:rPr lang="en-US" sz="1100" dirty="0" err="1" smtClean="0"/>
              <a:t>Dept</a:t>
            </a:r>
            <a:r>
              <a:rPr lang="en-US" sz="1100" dirty="0" smtClean="0"/>
              <a:t> must create benchmarks across park systems, that comparison of costs across different factors such as park size, location, the primary </a:t>
            </a:r>
            <a:r>
              <a:rPr lang="en-US" sz="1100" dirty="0" err="1" smtClean="0"/>
              <a:t>Dept</a:t>
            </a:r>
            <a:r>
              <a:rPr lang="en-US" sz="1100" dirty="0" smtClean="0"/>
              <a:t> mission it serves (recreation, cultural) and the types of activities support that purpose</a:t>
            </a:r>
          </a:p>
          <a:p>
            <a:pPr marL="171450" indent="-171450">
              <a:buFont typeface="Arial"/>
              <a:buChar char="•"/>
            </a:pPr>
            <a:r>
              <a:rPr lang="en-US" sz="1100" dirty="0" err="1" smtClean="0"/>
              <a:t>Maint</a:t>
            </a:r>
            <a:r>
              <a:rPr lang="en-US" sz="1100" dirty="0" smtClean="0"/>
              <a:t>/Infra:  </a:t>
            </a:r>
          </a:p>
          <a:p>
            <a:pPr marL="628650" lvl="1" indent="-171450">
              <a:buFont typeface="Arial"/>
              <a:buChar char="•"/>
            </a:pPr>
            <a:r>
              <a:rPr lang="en-US" sz="1100" dirty="0" err="1" smtClean="0"/>
              <a:t>Dept</a:t>
            </a:r>
            <a:r>
              <a:rPr lang="en-US" sz="1100" dirty="0" smtClean="0"/>
              <a:t> </a:t>
            </a:r>
            <a:r>
              <a:rPr lang="en-US" sz="1100" dirty="0"/>
              <a:t>should adopt </a:t>
            </a:r>
            <a:r>
              <a:rPr lang="en-US" sz="1100" dirty="0" smtClean="0"/>
              <a:t>zero</a:t>
            </a:r>
            <a:r>
              <a:rPr lang="en-US" sz="1100" dirty="0"/>
              <a:t>-based approach to </a:t>
            </a:r>
            <a:r>
              <a:rPr lang="en-US" sz="1100" dirty="0" smtClean="0"/>
              <a:t>both </a:t>
            </a:r>
            <a:r>
              <a:rPr lang="en-US" sz="1100" dirty="0"/>
              <a:t>infrastructure and maintenance </a:t>
            </a:r>
            <a:r>
              <a:rPr lang="en-US" sz="1100" dirty="0" smtClean="0"/>
              <a:t>databases, </a:t>
            </a:r>
            <a:r>
              <a:rPr lang="en-US" sz="1100" dirty="0"/>
              <a:t>coupled </a:t>
            </a:r>
            <a:r>
              <a:rPr lang="en-US" sz="1100" dirty="0" smtClean="0"/>
              <a:t>with </a:t>
            </a:r>
            <a:r>
              <a:rPr lang="en-US" sz="1100" dirty="0"/>
              <a:t>revised process for entering projects and estimated </a:t>
            </a:r>
            <a:r>
              <a:rPr lang="en-US" sz="1100" dirty="0" smtClean="0"/>
              <a:t>costs using external subject matter experts</a:t>
            </a:r>
          </a:p>
          <a:p>
            <a:pPr marL="628650" lvl="1" indent="-171450">
              <a:buFont typeface="Arial"/>
              <a:buChar char="•"/>
            </a:pPr>
            <a:r>
              <a:rPr lang="en-US" sz="1100" dirty="0" smtClean="0"/>
              <a:t>Zero-base means “start from scratch” – projects won’t appear in database, won’t get approved, unless new process followed</a:t>
            </a:r>
            <a:endParaRPr lang="en-US" sz="1100" dirty="0"/>
          </a:p>
          <a:p>
            <a:pPr marL="171450" lvl="2" indent="-171450">
              <a:buFont typeface="Arial"/>
              <a:buChar char="•"/>
            </a:pPr>
            <a:r>
              <a:rPr lang="en-US" sz="1100" dirty="0" smtClean="0"/>
              <a:t>REVENUE:  </a:t>
            </a:r>
          </a:p>
          <a:p>
            <a:pPr marL="628650" lvl="3" indent="-171450">
              <a:buFont typeface="Arial"/>
              <a:buChar char="•"/>
            </a:pPr>
            <a:r>
              <a:rPr lang="en-US" sz="1100" dirty="0" smtClean="0"/>
              <a:t>Focus </a:t>
            </a:r>
            <a:r>
              <a:rPr lang="en-US" sz="1100" dirty="0"/>
              <a:t>where the revenue is most </a:t>
            </a:r>
            <a:r>
              <a:rPr lang="en-US" sz="1100" dirty="0" err="1" smtClean="0"/>
              <a:t>growable</a:t>
            </a:r>
            <a:endParaRPr lang="en-US" sz="1100" dirty="0" smtClean="0"/>
          </a:p>
          <a:p>
            <a:pPr marL="628650" lvl="3" indent="-171450">
              <a:buFont typeface="Arial"/>
              <a:buChar char="•"/>
            </a:pPr>
            <a:r>
              <a:rPr lang="en-US" sz="1100" dirty="0" smtClean="0"/>
              <a:t>Cost recovery mindset</a:t>
            </a:r>
          </a:p>
          <a:p>
            <a:pPr marL="628650" lvl="3" indent="-171450">
              <a:buFont typeface="Arial"/>
              <a:buChar char="•"/>
            </a:pPr>
            <a:r>
              <a:rPr lang="en-US" sz="1100" dirty="0" smtClean="0"/>
              <a:t>Always with mission in mind and need for maintaining public access</a:t>
            </a:r>
          </a:p>
          <a:p>
            <a:pPr marL="171450" indent="-171450">
              <a:buFont typeface="Arial"/>
              <a:buChar char="•"/>
            </a:pPr>
            <a:r>
              <a:rPr lang="en-US" sz="1100" kern="1200" dirty="0" smtClean="0">
                <a:solidFill>
                  <a:schemeClr val="tx1"/>
                </a:solidFill>
              </a:rPr>
              <a:t>PARTNERS:</a:t>
            </a:r>
          </a:p>
          <a:p>
            <a:pPr marL="628650" lvl="1" indent="-171450">
              <a:buFont typeface="Arial"/>
              <a:buChar char="•"/>
            </a:pPr>
            <a:r>
              <a:rPr lang="en-US" sz="1100" dirty="0" smtClean="0"/>
              <a:t>FTI recommends fully embracing partnerships as central component of </a:t>
            </a:r>
            <a:r>
              <a:rPr lang="en-US" sz="1100" dirty="0" err="1" smtClean="0"/>
              <a:t>Dept’s</a:t>
            </a:r>
            <a:r>
              <a:rPr lang="en-US" sz="1100" dirty="0" smtClean="0"/>
              <a:t> operations</a:t>
            </a:r>
          </a:p>
          <a:p>
            <a:pPr marL="628650" lvl="1" indent="-171450">
              <a:buFont typeface="Arial"/>
              <a:buChar char="•"/>
            </a:pPr>
            <a:r>
              <a:rPr lang="en-US" sz="1100" dirty="0" smtClean="0"/>
              <a:t>Long-standing partnerships between agencies demonstrate potential; newer partnerships like Sonoma parks AB 42 operating partnerships suggest even more innovations on horizon</a:t>
            </a:r>
          </a:p>
          <a:p>
            <a:pPr marL="628650" lvl="1" indent="-171450">
              <a:buFont typeface="Arial"/>
              <a:buChar char="•"/>
            </a:pPr>
            <a:r>
              <a:rPr lang="en-US" sz="1100" dirty="0" smtClean="0"/>
              <a:t>Identify parks or groups of parks most suitable, types of potential partners and agreements</a:t>
            </a:r>
          </a:p>
          <a:p>
            <a:pPr marL="628650" lvl="1" indent="-171450">
              <a:buFont typeface="Arial"/>
              <a:buChar char="•"/>
            </a:pPr>
            <a:r>
              <a:rPr lang="en-US" sz="1100" dirty="0" smtClean="0"/>
              <a:t>Two key steps are institutionalizing partner management skills in </a:t>
            </a:r>
            <a:r>
              <a:rPr lang="en-US" sz="1100" dirty="0" err="1" smtClean="0"/>
              <a:t>Dept</a:t>
            </a:r>
            <a:r>
              <a:rPr lang="en-US" sz="1100" dirty="0" smtClean="0"/>
              <a:t>, and creating centralized database of contracts and partnership know-how</a:t>
            </a:r>
          </a:p>
          <a:p>
            <a:pPr marL="628650" lvl="1" indent="-171450">
              <a:buFont typeface="Arial"/>
              <a:buChar char="•"/>
            </a:pPr>
            <a:r>
              <a:rPr lang="en-US" sz="1100" dirty="0" smtClean="0"/>
              <a:t>Training needed for both </a:t>
            </a:r>
            <a:r>
              <a:rPr lang="en-US" sz="1100" dirty="0" err="1" smtClean="0"/>
              <a:t>Dept</a:t>
            </a:r>
            <a:r>
              <a:rPr lang="en-US" sz="1100" dirty="0" smtClean="0"/>
              <a:t> and its partners – regarding each party’s scope of responsibility, removing roadblocks to decision-making, and defining processes for escalating disputes, resolving conflicting duties</a:t>
            </a:r>
          </a:p>
          <a:p>
            <a:pPr marL="171450" indent="-171450">
              <a:buFont typeface="Arial"/>
              <a:buChar char="•"/>
            </a:pPr>
            <a:endParaRPr lang="en-US" sz="1100" kern="1200" baseline="0" dirty="0" smtClean="0">
              <a:solidFill>
                <a:schemeClr val="tx1"/>
              </a:solidFill>
            </a:endParaRPr>
          </a:p>
          <a:p>
            <a:pPr marL="171450" indent="-171450">
              <a:buFont typeface="Arial"/>
              <a:buChar char="•"/>
            </a:pPr>
            <a:r>
              <a:rPr lang="en-US" sz="1100" dirty="0" smtClean="0"/>
              <a:t>Fourth recommendation – in light of funding challenges, required ongoing subsidy, must find stable </a:t>
            </a:r>
            <a:r>
              <a:rPr lang="en-US" sz="1100" smtClean="0"/>
              <a:t>funding mechanism</a:t>
            </a:r>
            <a:endParaRPr lang="en-US" sz="1100" kern="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EE270833-221E-4046-861E-5C60C336D3EE}"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000" b="1" dirty="0" smtClean="0"/>
              <a:t>F:  </a:t>
            </a:r>
            <a:r>
              <a:rPr lang="en-US" sz="1000" dirty="0" smtClean="0"/>
              <a:t>Primary sources of funding for operations of park system have stabilized over past 4-5 years</a:t>
            </a:r>
          </a:p>
          <a:p>
            <a:pPr marL="171450" indent="-171450">
              <a:buFont typeface="Arial"/>
              <a:buChar char="•"/>
            </a:pPr>
            <a:r>
              <a:rPr lang="en-US" sz="1000" dirty="0" smtClean="0"/>
              <a:t>But $1 billion of bonds is almost fully spent; If expenses stay the same, funding gap will grow</a:t>
            </a:r>
            <a:endParaRPr lang="en-US" sz="1000" dirty="0"/>
          </a:p>
          <a:p>
            <a:pPr marL="171450" indent="-171450">
              <a:buFont typeface="Arial"/>
              <a:buChar char="•"/>
            </a:pPr>
            <a:r>
              <a:rPr lang="en-US" sz="1000" b="1" dirty="0" smtClean="0"/>
              <a:t>E:  </a:t>
            </a:r>
            <a:r>
              <a:rPr lang="en-US" sz="1000" dirty="0" smtClean="0"/>
              <a:t>FTI’s analysis was hampered by </a:t>
            </a:r>
            <a:r>
              <a:rPr lang="en-US" sz="1000" b="1" dirty="0" smtClean="0"/>
              <a:t>quality of data </a:t>
            </a:r>
            <a:r>
              <a:rPr lang="en-US" sz="1000" dirty="0" smtClean="0"/>
              <a:t>and by </a:t>
            </a:r>
            <a:r>
              <a:rPr lang="en-US" sz="1000" b="1" dirty="0" smtClean="0"/>
              <a:t>difficulty accessing the data</a:t>
            </a:r>
          </a:p>
          <a:p>
            <a:pPr marL="171450" indent="-171450">
              <a:buFont typeface="Arial"/>
              <a:buChar char="•"/>
            </a:pPr>
            <a:r>
              <a:rPr lang="en-US" sz="1000" dirty="0" smtClean="0"/>
              <a:t>One key observation is that HQ spends seems high in relation to the Field</a:t>
            </a:r>
          </a:p>
          <a:p>
            <a:pPr marL="171450" indent="-171450">
              <a:buFont typeface="Arial"/>
              <a:buChar char="•"/>
            </a:pPr>
            <a:r>
              <a:rPr lang="en-US" sz="1000" b="1" dirty="0" smtClean="0"/>
              <a:t>M:  </a:t>
            </a:r>
            <a:r>
              <a:rPr lang="en-US" sz="1000" dirty="0" smtClean="0"/>
              <a:t>Combined </a:t>
            </a:r>
            <a:r>
              <a:rPr lang="en-US" sz="1000" dirty="0"/>
              <a:t>short and long term needs of over $3 </a:t>
            </a:r>
            <a:r>
              <a:rPr lang="en-US" sz="1000" dirty="0" smtClean="0"/>
              <a:t>billion; in FY13, </a:t>
            </a:r>
            <a:r>
              <a:rPr lang="en-US" sz="1000" dirty="0" err="1" smtClean="0"/>
              <a:t>Dept</a:t>
            </a:r>
            <a:r>
              <a:rPr lang="en-US" sz="1000" dirty="0" smtClean="0"/>
              <a:t> spent less than $35M</a:t>
            </a:r>
          </a:p>
          <a:p>
            <a:pPr marL="171450" indent="-171450">
              <a:buFont typeface="Arial"/>
              <a:buChar char="•"/>
            </a:pPr>
            <a:r>
              <a:rPr lang="en-US" sz="1000" dirty="0" smtClean="0"/>
              <a:t>FTI and </a:t>
            </a:r>
            <a:r>
              <a:rPr lang="en-US" sz="1000" dirty="0" err="1" smtClean="0"/>
              <a:t>Dept</a:t>
            </a:r>
            <a:r>
              <a:rPr lang="en-US" sz="1000" dirty="0" smtClean="0"/>
              <a:t> staff uncovered serious deficiencies in </a:t>
            </a:r>
            <a:r>
              <a:rPr lang="en-US" sz="1000" dirty="0" err="1" smtClean="0"/>
              <a:t>Dept’s</a:t>
            </a:r>
            <a:r>
              <a:rPr lang="en-US" sz="1000" dirty="0" smtClean="0"/>
              <a:t> project’s management process</a:t>
            </a:r>
          </a:p>
          <a:p>
            <a:pPr marL="171450" indent="-171450">
              <a:buFont typeface="Arial"/>
              <a:buChar char="•"/>
            </a:pPr>
            <a:r>
              <a:rPr lang="en-US" sz="1000" b="1" dirty="0" smtClean="0"/>
              <a:t>R:  </a:t>
            </a:r>
            <a:r>
              <a:rPr lang="en-US" sz="1000" dirty="0"/>
              <a:t>F</a:t>
            </a:r>
            <a:r>
              <a:rPr lang="en-US" sz="1000" dirty="0" smtClean="0"/>
              <a:t>ound high concentration of parks at both ends of revenue spectrum (20 parks produce 60% of revenue; over 100 parks, almost 40%, produce $0)</a:t>
            </a:r>
          </a:p>
          <a:p>
            <a:pPr marL="171450" indent="-171450">
              <a:buFont typeface="Arial"/>
              <a:buChar char="•"/>
            </a:pPr>
            <a:r>
              <a:rPr lang="en-US" sz="1000" dirty="0" smtClean="0"/>
              <a:t>Handful of parks (mainly state beaches) cover actual direct costs; none cover cost of special projects, overhead, maintenance</a:t>
            </a:r>
          </a:p>
          <a:p>
            <a:pPr marL="171450" indent="-171450">
              <a:buFont typeface="Arial"/>
              <a:buChar char="•"/>
            </a:pPr>
            <a:r>
              <a:rPr lang="en-US" sz="1000" b="1" dirty="0" smtClean="0"/>
              <a:t>P:  </a:t>
            </a:r>
            <a:r>
              <a:rPr lang="en-US" sz="1000" dirty="0" smtClean="0"/>
              <a:t>Looked at various types to determine lessons learned, confirm value</a:t>
            </a:r>
          </a:p>
          <a:p>
            <a:pPr marL="171450" indent="-171450">
              <a:buFont typeface="Arial"/>
              <a:buChar char="•"/>
            </a:pPr>
            <a:r>
              <a:rPr lang="en-US" sz="1000" dirty="0" smtClean="0"/>
              <a:t>In particular looked at successful operating partnerships created by AB 42, which suggest potential for dramatic park improvement</a:t>
            </a:r>
          </a:p>
          <a:p>
            <a:pPr lvl="0"/>
            <a:r>
              <a:rPr lang="en-US" sz="1000" i="1" dirty="0" smtClean="0"/>
              <a:t>So let’s dive in.  First</a:t>
            </a:r>
            <a:r>
              <a:rPr lang="en-US" sz="1000" i="1" dirty="0"/>
              <a:t>, some quick basics </a:t>
            </a:r>
            <a:r>
              <a:rPr lang="en-US" sz="1000" i="1" dirty="0" smtClean="0"/>
              <a:t>about </a:t>
            </a:r>
            <a:r>
              <a:rPr lang="en-US" sz="1000" i="1" dirty="0" err="1"/>
              <a:t>Dept’s</a:t>
            </a:r>
            <a:r>
              <a:rPr lang="en-US" sz="1000" i="1" dirty="0"/>
              <a:t> budget and how it’s funded</a:t>
            </a:r>
          </a:p>
          <a:p>
            <a:pPr marL="171450" indent="-171450">
              <a:buFont typeface="Arial"/>
              <a:buChar char="•"/>
            </a:pPr>
            <a:endParaRPr lang="en-US" sz="1000" dirty="0" smtClean="0"/>
          </a:p>
          <a:p>
            <a:endParaRPr lang="en-US" sz="1000" dirty="0" smtClean="0"/>
          </a:p>
          <a:p>
            <a:pPr marL="171450" indent="-171450">
              <a:buFont typeface="Arial"/>
              <a:buChar char="•"/>
            </a:pP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EE270833-221E-4046-861E-5C60C336D3EE}" type="slidenum">
              <a:rPr lang="en-US" smtClean="0"/>
              <a:pPr/>
              <a:t>2</a:t>
            </a:fld>
            <a:endParaRPr lang="en-US" dirty="0"/>
          </a:p>
        </p:txBody>
      </p:sp>
    </p:spTree>
    <p:extLst>
      <p:ext uri="{BB962C8B-B14F-4D97-AF65-F5344CB8AC3E}">
        <p14:creationId xmlns:p14="http://schemas.microsoft.com/office/powerpoint/2010/main" val="318884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000" dirty="0" smtClean="0"/>
              <a:t>Support for general park operations comes from diverse set of sources</a:t>
            </a:r>
          </a:p>
          <a:p>
            <a:pPr marL="171450" indent="-171450">
              <a:buFont typeface="Arial"/>
              <a:buChar char="•"/>
            </a:pPr>
            <a:r>
              <a:rPr lang="en-US" sz="1000" dirty="0" smtClean="0"/>
              <a:t>Primary </a:t>
            </a:r>
            <a:r>
              <a:rPr lang="en-US" sz="1000" dirty="0"/>
              <a:t>funding sources </a:t>
            </a:r>
            <a:r>
              <a:rPr lang="en-US" sz="1000" dirty="0" smtClean="0"/>
              <a:t>are General Fund (red) and </a:t>
            </a:r>
            <a:r>
              <a:rPr lang="en-US" sz="1000" dirty="0"/>
              <a:t>State Parks and Recreation Fund </a:t>
            </a:r>
            <a:r>
              <a:rPr lang="en-US" sz="1000" dirty="0" smtClean="0"/>
              <a:t>-- a</a:t>
            </a:r>
            <a:r>
              <a:rPr lang="en-US" sz="1000" dirty="0"/>
              <a:t>/k/a “SPRF</a:t>
            </a:r>
            <a:r>
              <a:rPr lang="en-US" sz="1000" dirty="0" smtClean="0"/>
              <a:t>” (blue), which is funded by park revenue as well as highway and fuel taxes</a:t>
            </a:r>
          </a:p>
          <a:p>
            <a:pPr marL="171450" indent="-171450">
              <a:buFont typeface="Arial"/>
              <a:buChar char="•"/>
            </a:pPr>
            <a:r>
              <a:rPr lang="en-US" sz="1000" dirty="0" smtClean="0"/>
              <a:t>Other sources include</a:t>
            </a:r>
          </a:p>
          <a:p>
            <a:pPr marL="628650" lvl="1" indent="-171450">
              <a:buFont typeface="Arial"/>
              <a:buChar char="•"/>
            </a:pPr>
            <a:r>
              <a:rPr lang="en-US" sz="1000" dirty="0"/>
              <a:t>Off-Highway Vehicle Trust </a:t>
            </a:r>
            <a:r>
              <a:rPr lang="en-US" sz="1000" dirty="0" smtClean="0"/>
              <a:t>Fund (green)</a:t>
            </a:r>
            <a:endParaRPr lang="en-US" sz="1000" dirty="0"/>
          </a:p>
          <a:p>
            <a:pPr marL="628650" lvl="1" indent="-171450">
              <a:buFont typeface="Arial"/>
              <a:buChar char="•"/>
            </a:pPr>
            <a:r>
              <a:rPr lang="en-US" sz="1000" dirty="0" smtClean="0"/>
              <a:t>Bonds (orange) </a:t>
            </a:r>
          </a:p>
          <a:p>
            <a:pPr marL="628650" lvl="1" indent="-171450">
              <a:buFont typeface="Arial"/>
              <a:buChar char="•"/>
            </a:pPr>
            <a:r>
              <a:rPr lang="en-US" sz="1000" dirty="0" smtClean="0"/>
              <a:t>Various </a:t>
            </a:r>
            <a:r>
              <a:rPr lang="en-US" sz="1000" dirty="0"/>
              <a:t>special funds, including </a:t>
            </a:r>
            <a:r>
              <a:rPr lang="en-US" sz="1000" dirty="0" smtClean="0"/>
              <a:t>revenue from boating </a:t>
            </a:r>
            <a:r>
              <a:rPr lang="en-US" sz="1000" dirty="0"/>
              <a:t>gas tax, federal highway dollars for trails, </a:t>
            </a:r>
            <a:r>
              <a:rPr lang="en-US" sz="1000" dirty="0" smtClean="0"/>
              <a:t>and </a:t>
            </a:r>
            <a:r>
              <a:rPr lang="en-US" sz="1000" dirty="0"/>
              <a:t>state </a:t>
            </a:r>
            <a:r>
              <a:rPr lang="en-US" sz="1000" dirty="0" smtClean="0"/>
              <a:t>sources </a:t>
            </a:r>
            <a:r>
              <a:rPr lang="en-US" sz="1000" dirty="0"/>
              <a:t>earmarked for natural resource </a:t>
            </a:r>
            <a:r>
              <a:rPr lang="en-US" sz="1000" dirty="0" smtClean="0"/>
              <a:t>protection</a:t>
            </a:r>
          </a:p>
          <a:p>
            <a:pPr marL="171450" indent="-171450">
              <a:buFont typeface="Arial"/>
              <a:buChar char="•"/>
            </a:pPr>
            <a:r>
              <a:rPr lang="en-US" sz="1000" dirty="0" smtClean="0"/>
              <a:t>While there has been some major volatility in past decade, GF and SPRF fairly stable since 2009</a:t>
            </a:r>
          </a:p>
        </p:txBody>
      </p:sp>
      <p:sp>
        <p:nvSpPr>
          <p:cNvPr id="4" name="Slide Number Placeholder 3"/>
          <p:cNvSpPr>
            <a:spLocks noGrp="1"/>
          </p:cNvSpPr>
          <p:nvPr>
            <p:ph type="sldNum" sz="quarter" idx="10"/>
          </p:nvPr>
        </p:nvSpPr>
        <p:spPr/>
        <p:txBody>
          <a:bodyPr/>
          <a:lstStyle/>
          <a:p>
            <a:fld id="{EE270833-221E-4046-861E-5C60C336D3EE}" type="slidenum">
              <a:rPr lang="en-US" smtClean="0"/>
              <a:pPr/>
              <a:t>3</a:t>
            </a:fld>
            <a:endParaRPr lang="en-US" dirty="0"/>
          </a:p>
        </p:txBody>
      </p:sp>
    </p:spTree>
    <p:extLst>
      <p:ext uri="{BB962C8B-B14F-4D97-AF65-F5344CB8AC3E}">
        <p14:creationId xmlns:p14="http://schemas.microsoft.com/office/powerpoint/2010/main" val="367582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sz="1000" dirty="0" smtClean="0"/>
              <a:t>In recent years, </a:t>
            </a:r>
            <a:r>
              <a:rPr lang="en-US" sz="1000" kern="1200" dirty="0" smtClean="0">
                <a:solidFill>
                  <a:schemeClr val="tx1"/>
                </a:solidFill>
              </a:rPr>
              <a:t>Propositions 84, 40 and 12 have provided major one-time infusions for park improvements in recent years – over $1 billion total</a:t>
            </a:r>
          </a:p>
          <a:p>
            <a:pPr marL="171450" indent="-171450">
              <a:buFont typeface="Arial"/>
              <a:buChar char="•"/>
            </a:pPr>
            <a:r>
              <a:rPr lang="en-US" sz="1000" dirty="0" smtClean="0"/>
              <a:t>However, these funding sources have been largely drawn down</a:t>
            </a:r>
          </a:p>
          <a:p>
            <a:pPr marL="171450" indent="-171450">
              <a:buFont typeface="Arial"/>
              <a:buChar char="•"/>
            </a:pPr>
            <a:r>
              <a:rPr lang="en-US" sz="1000" dirty="0" smtClean="0"/>
              <a:t>And they will be exhausted in a few years – roughly $20 million remaining that is not already committed to be spent.</a:t>
            </a:r>
          </a:p>
          <a:p>
            <a:endParaRPr lang="en-US" sz="1000" dirty="0"/>
          </a:p>
          <a:p>
            <a:pPr marL="171450" indent="-171450">
              <a:buFont typeface="Arial"/>
              <a:buChar char="•"/>
            </a:pPr>
            <a:r>
              <a:rPr lang="en-US" sz="1000" i="1" dirty="0" smtClean="0"/>
              <a:t>Natural question in era of declining expenditures is how well are funds spent?</a:t>
            </a:r>
            <a:endParaRPr lang="en-US" sz="1000" i="1" dirty="0"/>
          </a:p>
        </p:txBody>
      </p:sp>
      <p:sp>
        <p:nvSpPr>
          <p:cNvPr id="4" name="Slide Number Placeholder 3"/>
          <p:cNvSpPr>
            <a:spLocks noGrp="1"/>
          </p:cNvSpPr>
          <p:nvPr>
            <p:ph type="sldNum" sz="quarter" idx="10"/>
          </p:nvPr>
        </p:nvSpPr>
        <p:spPr/>
        <p:txBody>
          <a:bodyPr/>
          <a:lstStyle/>
          <a:p>
            <a:pPr marL="171450" indent="-171450">
              <a:buFont typeface="Arial"/>
              <a:buChar char="•"/>
            </a:pPr>
            <a:fld id="{EE270833-221E-4046-861E-5C60C336D3EE}" type="slidenum">
              <a:rPr lang="en-US" smtClean="0"/>
              <a:pPr marL="171450" indent="-171450">
                <a:buFont typeface="Arial"/>
                <a:buChar cha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265" y="4416430"/>
            <a:ext cx="5603875" cy="4575170"/>
          </a:xfrm>
        </p:spPr>
        <p:txBody>
          <a:bodyPr/>
          <a:lstStyle/>
          <a:p>
            <a:pPr marL="171450" indent="-171450">
              <a:buFont typeface="Arial"/>
              <a:buChar char="•"/>
            </a:pPr>
            <a:r>
              <a:rPr lang="en-US" sz="1000" dirty="0"/>
              <a:t>A</a:t>
            </a:r>
            <a:r>
              <a:rPr lang="en-US" sz="1000" dirty="0" smtClean="0"/>
              <a:t>ttempting to answer these questions, FTI ran into a significant set of challenging issues relating to how basic financial information </a:t>
            </a:r>
            <a:r>
              <a:rPr lang="en-US" sz="1000" dirty="0"/>
              <a:t>i</a:t>
            </a:r>
            <a:r>
              <a:rPr lang="en-US" sz="1000" dirty="0" smtClean="0"/>
              <a:t>s </a:t>
            </a:r>
            <a:r>
              <a:rPr lang="en-US" sz="1000" b="1" dirty="0" smtClean="0"/>
              <a:t>processed and reported </a:t>
            </a:r>
            <a:r>
              <a:rPr lang="en-US" sz="1000" dirty="0" smtClean="0"/>
              <a:t>by the </a:t>
            </a:r>
            <a:r>
              <a:rPr lang="en-US" sz="1000" dirty="0" err="1" smtClean="0"/>
              <a:t>Dept</a:t>
            </a:r>
            <a:endParaRPr lang="en-US" sz="1000" dirty="0" smtClean="0"/>
          </a:p>
          <a:p>
            <a:pPr marL="171450" indent="-171450">
              <a:buFont typeface="Arial"/>
              <a:buChar char="•"/>
            </a:pPr>
            <a:r>
              <a:rPr lang="en-US" sz="1000" dirty="0" smtClean="0"/>
              <a:t>PAPER:  </a:t>
            </a:r>
            <a:r>
              <a:rPr lang="en-US" sz="1000" dirty="0"/>
              <a:t>K</a:t>
            </a:r>
            <a:r>
              <a:rPr lang="en-US" sz="1000" dirty="0" smtClean="0"/>
              <a:t>ey financial reports couldn’t be provided in electronic format or were in corrupted files; FTI had to copy figures manually in order to analyze</a:t>
            </a:r>
          </a:p>
          <a:p>
            <a:pPr marL="171450" indent="-171450">
              <a:buFont typeface="Arial"/>
              <a:buChar char="•"/>
            </a:pPr>
            <a:r>
              <a:rPr lang="en-US" sz="1000" dirty="0" smtClean="0"/>
              <a:t>VARIANCES:  FTI found large variances between </a:t>
            </a:r>
            <a:r>
              <a:rPr lang="en-US" sz="1000" dirty="0"/>
              <a:t>expenditure reports </a:t>
            </a:r>
            <a:r>
              <a:rPr lang="en-US" sz="1000" dirty="0" smtClean="0"/>
              <a:t>and </a:t>
            </a:r>
            <a:r>
              <a:rPr lang="en-US" sz="1000" dirty="0"/>
              <a:t>Governor’s Budget </a:t>
            </a:r>
            <a:r>
              <a:rPr lang="en-US" sz="1000" dirty="0" smtClean="0"/>
              <a:t>-- </a:t>
            </a:r>
            <a:r>
              <a:rPr lang="en-US" sz="1000" dirty="0"/>
              <a:t>between $</a:t>
            </a:r>
            <a:r>
              <a:rPr lang="en-US" sz="1000" dirty="0" smtClean="0"/>
              <a:t>14 </a:t>
            </a:r>
            <a:r>
              <a:rPr lang="en-US" sz="1000" dirty="0"/>
              <a:t>- $38.0 million (4% to 12</a:t>
            </a:r>
            <a:r>
              <a:rPr lang="en-US" sz="1000" dirty="0" smtClean="0"/>
              <a:t>%) that could not be reconciled or explained</a:t>
            </a:r>
            <a:endParaRPr lang="en-US" sz="1000" dirty="0"/>
          </a:p>
          <a:p>
            <a:pPr marL="171450" indent="-171450">
              <a:buFont typeface="Arial"/>
              <a:buChar char="•"/>
            </a:pPr>
            <a:r>
              <a:rPr lang="en-US" sz="1000" dirty="0" smtClean="0"/>
              <a:t>ACCESS:  Some primary data not easy to find or use because doing so required IT support or depended on single individuals with no trained backups</a:t>
            </a:r>
            <a:endParaRPr lang="en-US" sz="1000" dirty="0"/>
          </a:p>
          <a:p>
            <a:pPr marL="171450" indent="-171450">
              <a:buFont typeface="Arial"/>
              <a:buChar char="•"/>
            </a:pPr>
            <a:r>
              <a:rPr lang="en-US" sz="1000" dirty="0" smtClean="0"/>
              <a:t>TRACKING:  </a:t>
            </a:r>
            <a:r>
              <a:rPr lang="en-US" sz="1000" dirty="0" err="1" smtClean="0"/>
              <a:t>Dept</a:t>
            </a:r>
            <a:r>
              <a:rPr lang="en-US" sz="1000" dirty="0" smtClean="0"/>
              <a:t> </a:t>
            </a:r>
            <a:r>
              <a:rPr lang="en-US" sz="1000" dirty="0"/>
              <a:t>does not centrally monitor </a:t>
            </a:r>
            <a:r>
              <a:rPr lang="en-US" sz="1000" dirty="0" smtClean="0"/>
              <a:t>expenditures when cash </a:t>
            </a:r>
            <a:r>
              <a:rPr lang="en-US" sz="1000" dirty="0"/>
              <a:t>is disbursed during the year, which makes it very difficult to </a:t>
            </a:r>
            <a:r>
              <a:rPr lang="en-US" sz="1000" dirty="0" smtClean="0"/>
              <a:t>plan </a:t>
            </a:r>
            <a:r>
              <a:rPr lang="en-US" sz="1000" dirty="0"/>
              <a:t>the cash needed to </a:t>
            </a:r>
            <a:r>
              <a:rPr lang="en-US" sz="1000" dirty="0" smtClean="0"/>
              <a:t>operate.  HQ has no reports showing variance to Governor’s Budget or reconciling </a:t>
            </a:r>
            <a:r>
              <a:rPr lang="en-US" sz="1000" dirty="0" err="1" smtClean="0"/>
              <a:t>Dept</a:t>
            </a:r>
            <a:r>
              <a:rPr lang="en-US" sz="1000" dirty="0" smtClean="0"/>
              <a:t> numbers with it, on annual, let alone monthly basis</a:t>
            </a:r>
          </a:p>
          <a:p>
            <a:pPr marL="171450" indent="-171450">
              <a:buFont typeface="Arial"/>
              <a:buChar char="•"/>
            </a:pPr>
            <a:r>
              <a:rPr lang="en-US" sz="1000" dirty="0" smtClean="0"/>
              <a:t>DETAIL:  To extent tracked done in aggregate, at the division or district level, but not at the park unit level; moreover, expenses aren’t categorized by function</a:t>
            </a:r>
          </a:p>
          <a:p>
            <a:pPr marL="171450" indent="-171450">
              <a:buFont typeface="Arial"/>
              <a:buChar char="•"/>
            </a:pPr>
            <a:r>
              <a:rPr lang="en-US" sz="1000" dirty="0" smtClean="0"/>
              <a:t>INCOMPLETE:</a:t>
            </a:r>
            <a:r>
              <a:rPr lang="en-US" sz="1000" dirty="0"/>
              <a:t> </a:t>
            </a:r>
            <a:r>
              <a:rPr lang="en-US" sz="1000" dirty="0" smtClean="0"/>
              <a:t> Main reports only track certain programs and did not include all expenditures of the department. </a:t>
            </a:r>
          </a:p>
          <a:p>
            <a:pPr marL="171450" indent="-171450">
              <a:buFont typeface="Arial"/>
              <a:buChar char="•"/>
            </a:pPr>
            <a:r>
              <a:rPr lang="en-US" sz="1000" dirty="0" smtClean="0"/>
              <a:t>RESULT:  </a:t>
            </a:r>
            <a:endParaRPr lang="en-US" sz="1000" dirty="0"/>
          </a:p>
          <a:p>
            <a:pPr marL="288925" lvl="3" indent="-171450">
              <a:buFont typeface="Wingdings" panose="05000000000000000000" pitchFamily="2" charset="2"/>
              <a:buChar char="§"/>
            </a:pPr>
            <a:r>
              <a:rPr lang="en-US" sz="900" dirty="0" err="1" smtClean="0"/>
              <a:t>Dept</a:t>
            </a:r>
            <a:r>
              <a:rPr lang="en-US" sz="900" dirty="0" smtClean="0"/>
              <a:t>:  In light of some of these challenges, many </a:t>
            </a:r>
            <a:r>
              <a:rPr lang="en-US" sz="900" dirty="0"/>
              <a:t>districts </a:t>
            </a:r>
            <a:r>
              <a:rPr lang="en-US" sz="900" dirty="0" smtClean="0"/>
              <a:t>track </a:t>
            </a:r>
            <a:r>
              <a:rPr lang="en-US" sz="900" dirty="0"/>
              <a:t>expenditures </a:t>
            </a:r>
            <a:r>
              <a:rPr lang="en-US" sz="900" dirty="0" smtClean="0"/>
              <a:t>using their own separate systems </a:t>
            </a:r>
            <a:r>
              <a:rPr lang="en-US" sz="900" dirty="0"/>
              <a:t>to manage their </a:t>
            </a:r>
            <a:r>
              <a:rPr lang="en-US" sz="900" dirty="0" smtClean="0"/>
              <a:t>operations; while admirable, doesn’t negate need for centralized rollup</a:t>
            </a:r>
          </a:p>
          <a:p>
            <a:pPr marL="288925" lvl="3" indent="-171450">
              <a:buFont typeface="Wingdings" panose="05000000000000000000" pitchFamily="2" charset="2"/>
              <a:buChar char="§"/>
            </a:pPr>
            <a:r>
              <a:rPr lang="en-US" sz="900" dirty="0" smtClean="0"/>
              <a:t>FTI</a:t>
            </a:r>
            <a:r>
              <a:rPr lang="en-US" sz="900" dirty="0"/>
              <a:t>:  More than 50% of time spent collecting and formatting rather than analyzing </a:t>
            </a:r>
            <a:r>
              <a:rPr lang="en-US" sz="900" dirty="0" smtClean="0"/>
              <a:t>data.  Nonetheless</a:t>
            </a:r>
            <a:r>
              <a:rPr lang="en-US" sz="900" dirty="0"/>
              <a:t>, have relied on </a:t>
            </a:r>
            <a:r>
              <a:rPr lang="en-US" sz="900" dirty="0" smtClean="0"/>
              <a:t>best available information </a:t>
            </a:r>
            <a:r>
              <a:rPr lang="en-US" sz="900" dirty="0"/>
              <a:t>provided, taken it as accurate except where </a:t>
            </a:r>
            <a:r>
              <a:rPr lang="en-US" sz="900" dirty="0" smtClean="0"/>
              <a:t>noted</a:t>
            </a:r>
          </a:p>
        </p:txBody>
      </p:sp>
      <p:sp>
        <p:nvSpPr>
          <p:cNvPr id="4" name="Slide Number Placeholder 3"/>
          <p:cNvSpPr>
            <a:spLocks noGrp="1"/>
          </p:cNvSpPr>
          <p:nvPr>
            <p:ph type="sldNum" sz="quarter" idx="10"/>
          </p:nvPr>
        </p:nvSpPr>
        <p:spPr/>
        <p:txBody>
          <a:bodyPr/>
          <a:lstStyle/>
          <a:p>
            <a:fld id="{EE270833-221E-4046-861E-5C60C336D3EE}" type="slidenum">
              <a:rPr lang="en-US" smtClean="0"/>
              <a:pPr/>
              <a:t>5</a:t>
            </a:fld>
            <a:endParaRPr lang="en-US" dirty="0"/>
          </a:p>
        </p:txBody>
      </p:sp>
    </p:spTree>
    <p:extLst>
      <p:ext uri="{BB962C8B-B14F-4D97-AF65-F5344CB8AC3E}">
        <p14:creationId xmlns:p14="http://schemas.microsoft.com/office/powerpoint/2010/main" val="2356724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000" i="1" dirty="0" smtClean="0"/>
              <a:t>With those sobering challenges as backdrop, let’s look at what CAN be said about expenses using the data that does exist</a:t>
            </a:r>
          </a:p>
          <a:p>
            <a:pPr marL="171450" marR="0" lvl="1" indent="-171450" algn="l" defTabSz="914400" rtl="0" eaLnBrk="1" fontAlgn="base" latinLnBrk="0" hangingPunct="1">
              <a:lnSpc>
                <a:spcPct val="100000"/>
              </a:lnSpc>
              <a:spcBef>
                <a:spcPct val="30000"/>
              </a:spcBef>
              <a:spcAft>
                <a:spcPct val="0"/>
              </a:spcAft>
              <a:buClrTx/>
              <a:buSzTx/>
              <a:buFont typeface="Arial"/>
              <a:buChar char="•"/>
              <a:tabLst/>
              <a:defRPr/>
            </a:pPr>
            <a:r>
              <a:rPr lang="en-US" sz="1000" dirty="0" smtClean="0"/>
              <a:t>First, that “personal services” (salaries, wages, and benefits) account for vast majority of expenses.</a:t>
            </a:r>
          </a:p>
          <a:p>
            <a:pPr marL="171450" marR="0" lvl="1" indent="-171450" algn="l" defTabSz="914400" rtl="0" eaLnBrk="1" fontAlgn="base" latinLnBrk="0" hangingPunct="1">
              <a:lnSpc>
                <a:spcPct val="100000"/>
              </a:lnSpc>
              <a:spcBef>
                <a:spcPct val="30000"/>
              </a:spcBef>
              <a:spcAft>
                <a:spcPct val="0"/>
              </a:spcAft>
              <a:buClrTx/>
              <a:buSzTx/>
              <a:buFont typeface="Arial"/>
              <a:buChar char="•"/>
              <a:tabLst/>
              <a:defRPr/>
            </a:pPr>
            <a:r>
              <a:rPr lang="en-US" sz="1000" dirty="0" smtClean="0"/>
              <a:t>Second, that if you look at the split of labor expense between HQ and field, field accounts for about 2/3, while Off Highway Motor Vehicle division, overseeing </a:t>
            </a:r>
            <a:r>
              <a:rPr lang="en-US" sz="1000" dirty="0"/>
              <a:t>8</a:t>
            </a:r>
            <a:r>
              <a:rPr lang="en-US" sz="1000" dirty="0" smtClean="0"/>
              <a:t> parks, accounts for about 10%.  </a:t>
            </a:r>
          </a:p>
          <a:p>
            <a:pPr marL="171450" lvl="1" indent="-171450">
              <a:buFont typeface="Arial"/>
              <a:buChar char="•"/>
              <a:defRPr/>
            </a:pPr>
            <a:r>
              <a:rPr lang="en-US" sz="1000" i="1" dirty="0" smtClean="0"/>
              <a:t>If you look at staffing levels, they </a:t>
            </a:r>
            <a:r>
              <a:rPr lang="en-US" sz="1000" i="1" dirty="0"/>
              <a:t>reflect similar proportions to expenses, with close to 30% headcount at HQ</a:t>
            </a:r>
          </a:p>
          <a:p>
            <a:pPr marL="171450" marR="0" lvl="1" indent="-171450" algn="l" defTabSz="914400" rtl="0" eaLnBrk="1" fontAlgn="base" latinLnBrk="0" hangingPunct="1">
              <a:lnSpc>
                <a:spcPct val="100000"/>
              </a:lnSpc>
              <a:spcBef>
                <a:spcPct val="30000"/>
              </a:spcBef>
              <a:spcAft>
                <a:spcPct val="0"/>
              </a:spcAft>
              <a:buClrTx/>
              <a:buSzTx/>
              <a:buFont typeface="Arial"/>
              <a:buChar char="•"/>
              <a:tabLst/>
              <a:defRPr/>
            </a:pPr>
            <a:endParaRPr lang="en-US" sz="1000" dirty="0" smtClean="0"/>
          </a:p>
        </p:txBody>
      </p:sp>
      <p:sp>
        <p:nvSpPr>
          <p:cNvPr id="4" name="Slide Number Placeholder 3"/>
          <p:cNvSpPr>
            <a:spLocks noGrp="1"/>
          </p:cNvSpPr>
          <p:nvPr>
            <p:ph type="sldNum" sz="quarter" idx="10"/>
          </p:nvPr>
        </p:nvSpPr>
        <p:spPr/>
        <p:txBody>
          <a:bodyPr/>
          <a:lstStyle/>
          <a:p>
            <a:fld id="{EE270833-221E-4046-861E-5C60C336D3EE}" type="slidenum">
              <a:rPr lang="en-US" smtClean="0"/>
              <a:pPr/>
              <a:t>6</a:t>
            </a:fld>
            <a:endParaRPr lang="en-US" dirty="0"/>
          </a:p>
        </p:txBody>
      </p:sp>
    </p:spTree>
    <p:extLst>
      <p:ext uri="{BB962C8B-B14F-4D97-AF65-F5344CB8AC3E}">
        <p14:creationId xmlns:p14="http://schemas.microsoft.com/office/powerpoint/2010/main" val="1136556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base" latinLnBrk="0" hangingPunct="1">
              <a:lnSpc>
                <a:spcPct val="100000"/>
              </a:lnSpc>
              <a:spcBef>
                <a:spcPct val="30000"/>
              </a:spcBef>
              <a:spcAft>
                <a:spcPct val="0"/>
              </a:spcAft>
              <a:buClrTx/>
              <a:buSzTx/>
              <a:buFont typeface="Arial"/>
              <a:buChar char="•"/>
              <a:tabLst/>
              <a:defRPr/>
            </a:pPr>
            <a:r>
              <a:rPr lang="en-US" sz="1000" dirty="0" smtClean="0"/>
              <a:t>Based on some rough benchmarking data collected by FTI, this proportion appears to among the highest relative to other state park systems. </a:t>
            </a:r>
          </a:p>
          <a:p>
            <a:pPr marL="171450" marR="0" lvl="1" indent="-171450" algn="l" defTabSz="914400" rtl="0" eaLnBrk="1" fontAlgn="base" latinLnBrk="0" hangingPunct="1">
              <a:lnSpc>
                <a:spcPct val="100000"/>
              </a:lnSpc>
              <a:spcBef>
                <a:spcPct val="30000"/>
              </a:spcBef>
              <a:spcAft>
                <a:spcPct val="0"/>
              </a:spcAft>
              <a:buClrTx/>
              <a:buSzTx/>
              <a:buFont typeface="Arial"/>
              <a:buChar char="•"/>
              <a:tabLst/>
              <a:defRPr/>
            </a:pPr>
            <a:r>
              <a:rPr lang="en-US" sz="1000" i="1" dirty="0" smtClean="0"/>
              <a:t>In addition to looking at personnel costs, FTI did a deep dive into maintenance and infrastructure spending</a:t>
            </a:r>
            <a:endParaRPr lang="en-US" sz="1000" dirty="0"/>
          </a:p>
        </p:txBody>
      </p:sp>
      <p:sp>
        <p:nvSpPr>
          <p:cNvPr id="4" name="Slide Number Placeholder 3"/>
          <p:cNvSpPr>
            <a:spLocks noGrp="1"/>
          </p:cNvSpPr>
          <p:nvPr>
            <p:ph type="sldNum" sz="quarter" idx="10"/>
          </p:nvPr>
        </p:nvSpPr>
        <p:spPr/>
        <p:txBody>
          <a:bodyPr/>
          <a:lstStyle/>
          <a:p>
            <a:fld id="{EE270833-221E-4046-861E-5C60C336D3EE}" type="slidenum">
              <a:rPr lang="en-US" smtClean="0"/>
              <a:pPr/>
              <a:t>7</a:t>
            </a:fld>
            <a:endParaRPr lang="en-US" dirty="0"/>
          </a:p>
        </p:txBody>
      </p:sp>
    </p:spTree>
    <p:extLst>
      <p:ext uri="{BB962C8B-B14F-4D97-AF65-F5344CB8AC3E}">
        <p14:creationId xmlns:p14="http://schemas.microsoft.com/office/powerpoint/2010/main" val="2419853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000" dirty="0" smtClean="0"/>
              <a:t>Against this massive need, the current spend is a drop in the bucket </a:t>
            </a:r>
          </a:p>
          <a:p>
            <a:pPr marL="171450" indent="-171450">
              <a:buFont typeface="Arial"/>
              <a:buChar char="•"/>
            </a:pPr>
            <a:r>
              <a:rPr lang="en-US" sz="1000" b="1" dirty="0" smtClean="0"/>
              <a:t>Definition of Unsustainability</a:t>
            </a:r>
          </a:p>
          <a:p>
            <a:pPr marL="171450" indent="-171450">
              <a:buFont typeface="Arial"/>
              <a:buChar char="•"/>
            </a:pPr>
            <a:r>
              <a:rPr lang="en-US" sz="1000" i="1" dirty="0" smtClean="0"/>
              <a:t>In light of the enormity and importance of these amounts, new management team at parks was very interested to have FTI look at the quality of process and data supporting these projects</a:t>
            </a:r>
            <a:endParaRPr lang="en-US" sz="1000" i="1" dirty="0"/>
          </a:p>
          <a:p>
            <a:pPr marL="171450" indent="-171450">
              <a:buFont typeface="Arial"/>
              <a:buChar char="•"/>
            </a:pPr>
            <a:endParaRPr lang="en-US" sz="1000" dirty="0" smtClean="0"/>
          </a:p>
        </p:txBody>
      </p:sp>
      <p:sp>
        <p:nvSpPr>
          <p:cNvPr id="4" name="Slide Number Placeholder 3"/>
          <p:cNvSpPr>
            <a:spLocks noGrp="1"/>
          </p:cNvSpPr>
          <p:nvPr>
            <p:ph type="sldNum" sz="quarter" idx="10"/>
          </p:nvPr>
        </p:nvSpPr>
        <p:spPr/>
        <p:txBody>
          <a:bodyPr/>
          <a:lstStyle/>
          <a:p>
            <a:fld id="{EE270833-221E-4046-861E-5C60C336D3EE}" type="slidenum">
              <a:rPr lang="en-US" smtClean="0"/>
              <a:pPr/>
              <a:t>8</a:t>
            </a:fld>
            <a:endParaRPr lang="en-US" dirty="0"/>
          </a:p>
        </p:txBody>
      </p:sp>
    </p:spTree>
    <p:extLst>
      <p:ext uri="{BB962C8B-B14F-4D97-AF65-F5344CB8AC3E}">
        <p14:creationId xmlns:p14="http://schemas.microsoft.com/office/powerpoint/2010/main" val="162479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50" lvl="2" indent="-171450">
              <a:buFont typeface="Arial"/>
              <a:buChar char="•"/>
            </a:pPr>
            <a:r>
              <a:rPr lang="en-US" sz="1000" dirty="0" smtClean="0"/>
              <a:t>FTI </a:t>
            </a:r>
            <a:r>
              <a:rPr lang="en-US" sz="1000" dirty="0"/>
              <a:t>reviewed </a:t>
            </a:r>
            <a:r>
              <a:rPr lang="en-US" sz="1000" dirty="0" err="1" smtClean="0"/>
              <a:t>Dept’s</a:t>
            </a:r>
            <a:r>
              <a:rPr lang="en-US" sz="1000" dirty="0" smtClean="0"/>
              <a:t> </a:t>
            </a:r>
            <a:r>
              <a:rPr lang="en-US" sz="1000" dirty="0"/>
              <a:t>deferred maintenance database and </a:t>
            </a:r>
            <a:r>
              <a:rPr lang="en-US" sz="1000" dirty="0" smtClean="0"/>
              <a:t>identified </a:t>
            </a:r>
            <a:r>
              <a:rPr lang="en-US" sz="1000" dirty="0"/>
              <a:t>top 50 projects (in terms of estimated cost).  </a:t>
            </a:r>
          </a:p>
          <a:p>
            <a:pPr marL="234950" lvl="2" indent="-171450">
              <a:buFont typeface="Wingdings" panose="05000000000000000000" pitchFamily="2" charset="2"/>
              <a:buChar char="§"/>
            </a:pPr>
            <a:r>
              <a:rPr lang="en-US" sz="1000" dirty="0"/>
              <a:t>From this group of 50 projects, FTI’s team of </a:t>
            </a:r>
            <a:r>
              <a:rPr lang="en-US" sz="1000" dirty="0" err="1"/>
              <a:t>inhouse</a:t>
            </a:r>
            <a:r>
              <a:rPr lang="en-US" sz="1000" dirty="0"/>
              <a:t> construction experts selected five projects across several categories, including </a:t>
            </a:r>
            <a:r>
              <a:rPr lang="en-US" sz="1000" b="1" dirty="0"/>
              <a:t>road repair, wastewater replacement and general construction.</a:t>
            </a:r>
            <a:r>
              <a:rPr lang="en-US" sz="1000" dirty="0"/>
              <a:t>  They reviewed these projects to determine if estimated costs in the deferred maintenance database </a:t>
            </a:r>
            <a:r>
              <a:rPr lang="en-US" sz="1000" dirty="0" smtClean="0"/>
              <a:t>were appropriate.</a:t>
            </a:r>
          </a:p>
          <a:p>
            <a:pPr marL="234950" lvl="2" indent="-171450">
              <a:buFont typeface="Wingdings" panose="05000000000000000000" pitchFamily="2" charset="2"/>
              <a:buChar char="§"/>
            </a:pPr>
            <a:r>
              <a:rPr lang="en-US" sz="1000" dirty="0" smtClean="0"/>
              <a:t>For 2:  </a:t>
            </a:r>
            <a:r>
              <a:rPr lang="en-US" sz="1000" dirty="0" err="1" smtClean="0"/>
              <a:t>Dept</a:t>
            </a:r>
            <a:r>
              <a:rPr lang="en-US" sz="1000" dirty="0" smtClean="0"/>
              <a:t> </a:t>
            </a:r>
            <a:r>
              <a:rPr lang="en-US" sz="1000" dirty="0"/>
              <a:t>staff could not </a:t>
            </a:r>
            <a:r>
              <a:rPr lang="en-US" sz="1000" dirty="0" smtClean="0"/>
              <a:t>locate any specifications or documentation for projects</a:t>
            </a:r>
          </a:p>
          <a:p>
            <a:pPr marL="234950" lvl="2" indent="-171450">
              <a:buFont typeface="Wingdings" panose="05000000000000000000" pitchFamily="2" charset="2"/>
              <a:buChar char="§"/>
            </a:pPr>
            <a:r>
              <a:rPr lang="en-US" sz="1000" dirty="0" smtClean="0"/>
              <a:t>For other 3, found significantly over-estimated costs by amounts shown; total revised costs downward by $15M</a:t>
            </a:r>
            <a:endParaRPr lang="en-US" sz="1000" dirty="0"/>
          </a:p>
          <a:p>
            <a:pPr marL="234950" lvl="2" indent="-171450">
              <a:buFont typeface="Wingdings" panose="05000000000000000000" pitchFamily="2" charset="2"/>
              <a:buChar char="§"/>
            </a:pPr>
            <a:r>
              <a:rPr lang="en-US" sz="1000" dirty="0" smtClean="0"/>
              <a:t>What is upshot?  Costs are likely materially overstated across all databases.  Little oversight, inconsistency in estimation metrics, no updating of costs; clear, field </a:t>
            </a:r>
            <a:r>
              <a:rPr lang="en-US" sz="1000" dirty="0"/>
              <a:t>is not effectively using the current database as a tool for assessing spending priorities. </a:t>
            </a:r>
            <a:endParaRPr lang="en-US" sz="1000" dirty="0" smtClean="0"/>
          </a:p>
          <a:p>
            <a:pPr marL="171450" indent="-171450">
              <a:buFont typeface="Arial"/>
              <a:buChar char="•"/>
            </a:pPr>
            <a:r>
              <a:rPr lang="en-US" sz="1000" dirty="0" smtClean="0"/>
              <a:t>[</a:t>
            </a:r>
            <a:r>
              <a:rPr lang="en-US" sz="1000" dirty="0"/>
              <a:t>Q/A:  Over or under stated?]</a:t>
            </a:r>
          </a:p>
          <a:p>
            <a:pPr lvl="1"/>
            <a:r>
              <a:rPr lang="en-US" sz="1000" dirty="0" smtClean="0"/>
              <a:t>(</a:t>
            </a:r>
            <a:r>
              <a:rPr lang="en-US" sz="1000" dirty="0" err="1"/>
              <a:t>i</a:t>
            </a:r>
            <a:r>
              <a:rPr lang="en-US" sz="1000" dirty="0"/>
              <a:t>) materially understated -- due to the enormity of the already catalogued backlog, some field operators have ceased routinely updating the database with new line items (projects) for frustration that projects will “never be funded”; or</a:t>
            </a:r>
          </a:p>
          <a:p>
            <a:pPr lvl="1"/>
            <a:r>
              <a:rPr lang="en-US" sz="1000" dirty="0"/>
              <a:t>(ii) materially overstated -- with respect to the line items that are presently in the database, estimates could be inaccurate due to duplicate or overlapping entries, outdated technology initially considered in developing the estimated, etc.</a:t>
            </a:r>
          </a:p>
          <a:p>
            <a:pPr marL="171450" indent="-171450">
              <a:buFont typeface="Arial"/>
              <a:buChar char="•"/>
            </a:pPr>
            <a:r>
              <a:rPr lang="en-US" sz="1000" dirty="0" smtClean="0"/>
              <a:t>Either way, fixing it solves the problem – </a:t>
            </a:r>
            <a:r>
              <a:rPr lang="en-US" sz="1000" dirty="0"/>
              <a:t>breaking this cycle is critical to give both internal and external (e.g., state authorities, potential partners, general public) confidence that the overall capital needs of the </a:t>
            </a:r>
            <a:r>
              <a:rPr lang="en-US" sz="1000" dirty="0" err="1" smtClean="0"/>
              <a:t>Dept</a:t>
            </a:r>
            <a:r>
              <a:rPr lang="en-US" sz="1000" dirty="0" smtClean="0"/>
              <a:t> are </a:t>
            </a:r>
            <a:r>
              <a:rPr lang="en-US" sz="1000" dirty="0"/>
              <a:t>accurately captured.</a:t>
            </a:r>
          </a:p>
          <a:p>
            <a:endParaRPr lang="en-US" sz="1000" dirty="0" smtClean="0"/>
          </a:p>
        </p:txBody>
      </p:sp>
      <p:sp>
        <p:nvSpPr>
          <p:cNvPr id="4" name="Slide Number Placeholder 3"/>
          <p:cNvSpPr>
            <a:spLocks noGrp="1"/>
          </p:cNvSpPr>
          <p:nvPr>
            <p:ph type="sldNum" sz="quarter" idx="10"/>
          </p:nvPr>
        </p:nvSpPr>
        <p:spPr/>
        <p:txBody>
          <a:bodyPr/>
          <a:lstStyle/>
          <a:p>
            <a:fld id="{EE270833-221E-4046-861E-5C60C336D3EE}" type="slidenum">
              <a:rPr lang="en-US" smtClean="0"/>
              <a:pPr/>
              <a:t>9</a:t>
            </a:fld>
            <a:endParaRPr lang="en-US" dirty="0"/>
          </a:p>
        </p:txBody>
      </p:sp>
    </p:spTree>
    <p:extLst>
      <p:ext uri="{BB962C8B-B14F-4D97-AF65-F5344CB8AC3E}">
        <p14:creationId xmlns:p14="http://schemas.microsoft.com/office/powerpoint/2010/main" val="2879513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11/9/11</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DRAFT</a:t>
            </a:r>
            <a:endParaRPr lang="en-US" dirty="0"/>
          </a:p>
        </p:txBody>
      </p:sp>
      <p:sp>
        <p:nvSpPr>
          <p:cNvPr id="6" name="Slide Number Placeholder 5"/>
          <p:cNvSpPr>
            <a:spLocks noGrp="1"/>
          </p:cNvSpPr>
          <p:nvPr>
            <p:ph type="sldNum" sz="quarter" idx="12"/>
          </p:nvPr>
        </p:nvSpPr>
        <p:spPr/>
        <p:txBody>
          <a:bodyPr/>
          <a:lstStyle>
            <a:lvl1pPr>
              <a:defRPr/>
            </a:lvl1pPr>
          </a:lstStyle>
          <a:p>
            <a:fld id="{56308800-4EB7-4A1B-B79E-3794CC092A7E}" type="slidenum">
              <a:rPr lang="en-US"/>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11/9/11</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DRAFT</a:t>
            </a:r>
            <a:endParaRPr lang="en-US" dirty="0"/>
          </a:p>
        </p:txBody>
      </p:sp>
      <p:sp>
        <p:nvSpPr>
          <p:cNvPr id="6" name="Slide Number Placeholder 5"/>
          <p:cNvSpPr>
            <a:spLocks noGrp="1"/>
          </p:cNvSpPr>
          <p:nvPr>
            <p:ph type="sldNum" sz="quarter" idx="12"/>
          </p:nvPr>
        </p:nvSpPr>
        <p:spPr/>
        <p:txBody>
          <a:bodyPr/>
          <a:lstStyle>
            <a:lvl1pPr>
              <a:defRPr/>
            </a:lvl1pPr>
          </a:lstStyle>
          <a:p>
            <a:fld id="{010D8591-511F-4346-805F-3FC6B9C3342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9750" y="73025"/>
            <a:ext cx="2073275" cy="5946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5163" y="73025"/>
            <a:ext cx="6072187" cy="5946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11/9/11</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DRAFT</a:t>
            </a:r>
            <a:endParaRPr lang="en-US" dirty="0"/>
          </a:p>
        </p:txBody>
      </p:sp>
      <p:sp>
        <p:nvSpPr>
          <p:cNvPr id="6" name="Slide Number Placeholder 5"/>
          <p:cNvSpPr>
            <a:spLocks noGrp="1"/>
          </p:cNvSpPr>
          <p:nvPr>
            <p:ph type="sldNum" sz="quarter" idx="12"/>
          </p:nvPr>
        </p:nvSpPr>
        <p:spPr/>
        <p:txBody>
          <a:bodyPr/>
          <a:lstStyle>
            <a:lvl1pPr>
              <a:defRPr/>
            </a:lvl1pPr>
          </a:lstStyle>
          <a:p>
            <a:fld id="{01794F6C-A52C-4688-BEFC-FD84C7649D73}"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90625" y="73025"/>
            <a:ext cx="7772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65163" y="1182688"/>
            <a:ext cx="3781425" cy="4837112"/>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98988" y="1182688"/>
            <a:ext cx="3783012" cy="48371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dirty="0" smtClean="0"/>
              <a:t>11/9/11</a:t>
            </a:r>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dirty="0" smtClean="0"/>
              <a:t>DRAFT</a:t>
            </a:r>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solidFill>
                  <a:srgbClr val="66524C"/>
                </a:solidFill>
                <a:latin typeface="+mn-lt"/>
              </a:defRPr>
            </a:lvl1pPr>
          </a:lstStyle>
          <a:p>
            <a:fld id="{FDCBE645-A29A-4E34-BF32-B29E547AE4A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25" y="73025"/>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5163" y="1182688"/>
            <a:ext cx="3781425"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182688"/>
            <a:ext cx="378301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dirty="0" smtClean="0"/>
              <a:t>11/9/11</a:t>
            </a:r>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dirty="0" smtClean="0"/>
              <a:t>DRAFT</a:t>
            </a:r>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10B0CC4-DC50-4628-BA51-95E77E08B4D7}"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25" y="73025"/>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5163" y="1182688"/>
            <a:ext cx="3781425"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8988" y="1182688"/>
            <a:ext cx="3783012" cy="2341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98988" y="3676650"/>
            <a:ext cx="3783012"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dirty="0" smtClean="0"/>
              <a:t>11/9/11</a:t>
            </a:r>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dirty="0" smtClean="0"/>
              <a:t>DRAFT</a:t>
            </a:r>
            <a:endParaRPr lang="en-US" dirty="0"/>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4E7AEE90-26E9-4373-9E65-8077FE8305B1}"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90625" y="73025"/>
            <a:ext cx="77724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65163" y="1182688"/>
            <a:ext cx="3781425" cy="2341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8988" y="1182688"/>
            <a:ext cx="3783012" cy="2341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65163" y="3676650"/>
            <a:ext cx="7716837"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dirty="0" smtClean="0"/>
              <a:t>11/9/11</a:t>
            </a:r>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dirty="0" smtClean="0"/>
              <a:t>DRAFT</a:t>
            </a:r>
            <a:endParaRPr lang="en-US" dirty="0"/>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CABF053D-0838-4C8B-87AC-4D8E5D11CF33}"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25" y="73025"/>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5163" y="1182688"/>
            <a:ext cx="7716837" cy="2341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5163" y="3676650"/>
            <a:ext cx="7716837"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dirty="0" smtClean="0"/>
              <a:t>DRAFT</a:t>
            </a:r>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AD5C622-58E1-4760-B233-11329C9F9243}"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969963" y="1447800"/>
            <a:ext cx="7716837" cy="4837112"/>
          </a:xfrm>
        </p:spPr>
        <p:txBody>
          <a:bodyPr/>
          <a:lstStyle>
            <a:lvl1pPr>
              <a:defRPr sz="2600" baseline="0">
                <a:solidFill>
                  <a:schemeClr val="bg2">
                    <a:lumMod val="50000"/>
                  </a:schemeClr>
                </a:solidFill>
              </a:defRPr>
            </a:lvl1pPr>
            <a:lvl2pPr>
              <a:defRPr sz="2150" baseline="0">
                <a:solidFill>
                  <a:schemeClr val="bg2">
                    <a:lumMod val="50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11/9/11</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DRAFT</a:t>
            </a:r>
            <a:endParaRPr lang="en-US" dirty="0"/>
          </a:p>
        </p:txBody>
      </p:sp>
      <p:sp>
        <p:nvSpPr>
          <p:cNvPr id="6" name="Slide Number Placeholder 5"/>
          <p:cNvSpPr>
            <a:spLocks noGrp="1"/>
          </p:cNvSpPr>
          <p:nvPr>
            <p:ph type="sldNum" sz="quarter" idx="12"/>
          </p:nvPr>
        </p:nvSpPr>
        <p:spPr/>
        <p:txBody>
          <a:bodyPr/>
          <a:lstStyle>
            <a:lvl1pPr>
              <a:defRPr/>
            </a:lvl1pPr>
          </a:lstStyle>
          <a:p>
            <a:fld id="{73A0A83A-FC7C-404F-AFFF-3DFEF34FAE71}"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5163" y="1182688"/>
            <a:ext cx="3781425" cy="4837112"/>
          </a:xfrm>
        </p:spPr>
        <p:txBody>
          <a:bodyPr/>
          <a:lstStyle>
            <a:lvl1pPr indent="-274320">
              <a:defRPr sz="2800"/>
            </a:lvl1pPr>
            <a:lvl2pPr marL="54864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98988" y="1182688"/>
            <a:ext cx="3783012" cy="4837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11/9/11</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DRAFT</a:t>
            </a:r>
            <a:endParaRPr lang="en-US" dirty="0"/>
          </a:p>
        </p:txBody>
      </p:sp>
      <p:sp>
        <p:nvSpPr>
          <p:cNvPr id="7" name="Slide Number Placeholder 6"/>
          <p:cNvSpPr>
            <a:spLocks noGrp="1"/>
          </p:cNvSpPr>
          <p:nvPr>
            <p:ph type="sldNum" sz="quarter" idx="12"/>
          </p:nvPr>
        </p:nvSpPr>
        <p:spPr/>
        <p:txBody>
          <a:bodyPr/>
          <a:lstStyle>
            <a:lvl1pPr>
              <a:defRPr/>
            </a:lvl1pPr>
          </a:lstStyle>
          <a:p>
            <a:fld id="{C20B2F38-906E-4CBD-A788-15D03615126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11/9/11</a:t>
            </a:r>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DRAFT</a:t>
            </a:r>
            <a:endParaRPr lang="en-US" dirty="0"/>
          </a:p>
        </p:txBody>
      </p:sp>
      <p:sp>
        <p:nvSpPr>
          <p:cNvPr id="9" name="Slide Number Placeholder 8"/>
          <p:cNvSpPr>
            <a:spLocks noGrp="1"/>
          </p:cNvSpPr>
          <p:nvPr>
            <p:ph type="sldNum" sz="quarter" idx="12"/>
          </p:nvPr>
        </p:nvSpPr>
        <p:spPr/>
        <p:txBody>
          <a:bodyPr/>
          <a:lstStyle>
            <a:lvl1pPr>
              <a:defRPr/>
            </a:lvl1pPr>
          </a:lstStyle>
          <a:p>
            <a:fld id="{8857D759-BBED-44F7-AF61-511F0CF830D4}"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r>
              <a:rPr lang="en-US" dirty="0" smtClean="0"/>
              <a:t>11/9/11</a:t>
            </a:r>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DRAFT</a:t>
            </a:r>
            <a:endParaRPr lang="en-US" dirty="0"/>
          </a:p>
        </p:txBody>
      </p:sp>
      <p:sp>
        <p:nvSpPr>
          <p:cNvPr id="5" name="Slide Number Placeholder 4"/>
          <p:cNvSpPr>
            <a:spLocks noGrp="1"/>
          </p:cNvSpPr>
          <p:nvPr>
            <p:ph type="sldNum" sz="quarter" idx="12"/>
          </p:nvPr>
        </p:nvSpPr>
        <p:spPr/>
        <p:txBody>
          <a:bodyPr/>
          <a:lstStyle>
            <a:lvl1pPr>
              <a:defRPr/>
            </a:lvl1pPr>
          </a:lstStyle>
          <a:p>
            <a:fld id="{F61FB312-9D9F-4DF0-B3F8-DDFFAF12988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11/9/11</a:t>
            </a:r>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DRAFT</a:t>
            </a:r>
            <a:endParaRPr lang="en-US" dirty="0"/>
          </a:p>
        </p:txBody>
      </p:sp>
      <p:sp>
        <p:nvSpPr>
          <p:cNvPr id="4" name="Slide Number Placeholder 3"/>
          <p:cNvSpPr>
            <a:spLocks noGrp="1"/>
          </p:cNvSpPr>
          <p:nvPr>
            <p:ph type="sldNum" sz="quarter" idx="12"/>
          </p:nvPr>
        </p:nvSpPr>
        <p:spPr/>
        <p:txBody>
          <a:bodyPr/>
          <a:lstStyle>
            <a:lvl1pPr>
              <a:defRPr/>
            </a:lvl1pPr>
          </a:lstStyle>
          <a:p>
            <a:fld id="{97C57632-8C4A-4630-AC7B-5B321DC423ED}" type="slidenum">
              <a:rPr lang="en-US"/>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11/9/11</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DRAFT</a:t>
            </a:r>
            <a:endParaRPr lang="en-US" dirty="0"/>
          </a:p>
        </p:txBody>
      </p:sp>
      <p:sp>
        <p:nvSpPr>
          <p:cNvPr id="7" name="Slide Number Placeholder 6"/>
          <p:cNvSpPr>
            <a:spLocks noGrp="1"/>
          </p:cNvSpPr>
          <p:nvPr>
            <p:ph type="sldNum" sz="quarter" idx="12"/>
          </p:nvPr>
        </p:nvSpPr>
        <p:spPr/>
        <p:txBody>
          <a:bodyPr/>
          <a:lstStyle>
            <a:lvl1pPr>
              <a:defRPr/>
            </a:lvl1pPr>
          </a:lstStyle>
          <a:p>
            <a:fld id="{9495AF59-879F-4B30-99AB-9C2261BE5129}"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11/9/11</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DRAFT</a:t>
            </a:r>
            <a:endParaRPr lang="en-US" dirty="0"/>
          </a:p>
        </p:txBody>
      </p:sp>
      <p:sp>
        <p:nvSpPr>
          <p:cNvPr id="7" name="Slide Number Placeholder 6"/>
          <p:cNvSpPr>
            <a:spLocks noGrp="1"/>
          </p:cNvSpPr>
          <p:nvPr>
            <p:ph type="sldNum" sz="quarter" idx="12"/>
          </p:nvPr>
        </p:nvSpPr>
        <p:spPr/>
        <p:txBody>
          <a:bodyPr/>
          <a:lstStyle>
            <a:lvl1pPr>
              <a:defRPr/>
            </a:lvl1pPr>
          </a:lstStyle>
          <a:p>
            <a:fld id="{FA8244EC-14B6-4951-A760-E8CB007E9E1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userDrawn="1"/>
        </p:nvSpPr>
        <p:spPr bwMode="auto">
          <a:xfrm>
            <a:off x="-14288" y="-7938"/>
            <a:ext cx="9186863" cy="739776"/>
          </a:xfrm>
          <a:prstGeom prst="rect">
            <a:avLst/>
          </a:prstGeom>
          <a:solidFill>
            <a:srgbClr val="5C6484"/>
          </a:solidFill>
          <a:ln w="9525">
            <a:noFill/>
            <a:miter lim="800000"/>
            <a:headEnd/>
            <a:tailEnd/>
          </a:ln>
          <a:effectLst/>
        </p:spPr>
        <p:txBody>
          <a:bodyPr wrap="none" anchor="ctr"/>
          <a:lstStyle/>
          <a:p>
            <a:endParaRPr lang="en-US" dirty="0"/>
          </a:p>
        </p:txBody>
      </p:sp>
      <p:sp>
        <p:nvSpPr>
          <p:cNvPr id="7171" name="Rectangle 3"/>
          <p:cNvSpPr>
            <a:spLocks noGrp="1" noChangeArrowheads="1"/>
          </p:cNvSpPr>
          <p:nvPr>
            <p:ph type="body" idx="1"/>
          </p:nvPr>
        </p:nvSpPr>
        <p:spPr bwMode="auto">
          <a:xfrm>
            <a:off x="665163" y="1182688"/>
            <a:ext cx="7716837" cy="4837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r>
              <a:rPr lang="en-US" dirty="0" smtClean="0"/>
              <a:t>11/9/11</a:t>
            </a:r>
            <a:endParaRPr lang="en-US" dirty="0"/>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r>
              <a:rPr lang="en-US" dirty="0" smtClean="0"/>
              <a:t>DRAFT</a:t>
            </a:r>
            <a:endParaRPr lang="en-US" dirty="0"/>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6F4BA01C-5DD2-4D99-ACE0-353AAFDC4D6B}" type="slidenum">
              <a:rPr lang="en-US"/>
              <a:pPr/>
              <a:t>‹#›</a:t>
            </a:fld>
            <a:endParaRPr lang="en-US" dirty="0"/>
          </a:p>
        </p:txBody>
      </p:sp>
      <p:sp>
        <p:nvSpPr>
          <p:cNvPr id="7175" name="Rectangle 7"/>
          <p:cNvSpPr>
            <a:spLocks noGrp="1" noChangeArrowheads="1"/>
          </p:cNvSpPr>
          <p:nvPr>
            <p:ph type="title"/>
          </p:nvPr>
        </p:nvSpPr>
        <p:spPr bwMode="auto">
          <a:xfrm>
            <a:off x="1190625" y="73025"/>
            <a:ext cx="7772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6" name="Rectangle 8"/>
          <p:cNvSpPr>
            <a:spLocks noChangeArrowheads="1"/>
          </p:cNvSpPr>
          <p:nvPr userDrawn="1"/>
        </p:nvSpPr>
        <p:spPr bwMode="auto">
          <a:xfrm>
            <a:off x="-14288" y="685800"/>
            <a:ext cx="9158288" cy="79375"/>
          </a:xfrm>
          <a:prstGeom prst="rect">
            <a:avLst/>
          </a:prstGeom>
          <a:gradFill rotWithShape="0">
            <a:gsLst>
              <a:gs pos="0">
                <a:srgbClr val="7E8294"/>
              </a:gs>
              <a:gs pos="100000">
                <a:srgbClr val="7E8294">
                  <a:gamma/>
                  <a:shade val="42353"/>
                  <a:invGamma/>
                </a:srgbClr>
              </a:gs>
            </a:gsLst>
            <a:lin ang="5400000" scaled="1"/>
          </a:gradFill>
          <a:ln w="9525">
            <a:noFill/>
            <a:miter lim="800000"/>
            <a:headEnd/>
            <a:tailEnd/>
          </a:ln>
          <a:effec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hdr="0"/>
  <p:txStyles>
    <p:titleStyle>
      <a:lvl1pPr algn="r" rtl="0" fontAlgn="base">
        <a:spcBef>
          <a:spcPct val="0"/>
        </a:spcBef>
        <a:spcAft>
          <a:spcPct val="0"/>
        </a:spcAft>
        <a:defRPr sz="2400">
          <a:solidFill>
            <a:srgbClr val="EAEAEA"/>
          </a:solidFill>
          <a:effectLst>
            <a:outerShdw blurRad="38100" dist="38100" dir="2700000" algn="tl">
              <a:srgbClr val="000000"/>
            </a:outerShdw>
          </a:effectLst>
          <a:latin typeface="+mj-lt"/>
          <a:ea typeface="+mj-ea"/>
          <a:cs typeface="+mj-cs"/>
        </a:defRPr>
      </a:lvl1pPr>
      <a:lvl2pPr algn="r" rtl="0" fontAlgn="base">
        <a:spcBef>
          <a:spcPct val="0"/>
        </a:spcBef>
        <a:spcAft>
          <a:spcPct val="0"/>
        </a:spcAft>
        <a:defRPr sz="2400">
          <a:solidFill>
            <a:srgbClr val="EAEAEA"/>
          </a:solidFill>
          <a:effectLst>
            <a:outerShdw blurRad="38100" dist="38100" dir="2700000" algn="tl">
              <a:srgbClr val="000000"/>
            </a:outerShdw>
          </a:effectLst>
          <a:latin typeface="Verdana" pitchFamily="34" charset="0"/>
        </a:defRPr>
      </a:lvl2pPr>
      <a:lvl3pPr algn="r" rtl="0" fontAlgn="base">
        <a:spcBef>
          <a:spcPct val="0"/>
        </a:spcBef>
        <a:spcAft>
          <a:spcPct val="0"/>
        </a:spcAft>
        <a:defRPr sz="2400">
          <a:solidFill>
            <a:srgbClr val="EAEAEA"/>
          </a:solidFill>
          <a:effectLst>
            <a:outerShdw blurRad="38100" dist="38100" dir="2700000" algn="tl">
              <a:srgbClr val="000000"/>
            </a:outerShdw>
          </a:effectLst>
          <a:latin typeface="Verdana" pitchFamily="34" charset="0"/>
        </a:defRPr>
      </a:lvl3pPr>
      <a:lvl4pPr algn="r" rtl="0" fontAlgn="base">
        <a:spcBef>
          <a:spcPct val="0"/>
        </a:spcBef>
        <a:spcAft>
          <a:spcPct val="0"/>
        </a:spcAft>
        <a:defRPr sz="2400">
          <a:solidFill>
            <a:srgbClr val="EAEAEA"/>
          </a:solidFill>
          <a:effectLst>
            <a:outerShdw blurRad="38100" dist="38100" dir="2700000" algn="tl">
              <a:srgbClr val="000000"/>
            </a:outerShdw>
          </a:effectLst>
          <a:latin typeface="Verdana" pitchFamily="34" charset="0"/>
        </a:defRPr>
      </a:lvl4pPr>
      <a:lvl5pPr algn="r" rtl="0" fontAlgn="base">
        <a:spcBef>
          <a:spcPct val="0"/>
        </a:spcBef>
        <a:spcAft>
          <a:spcPct val="0"/>
        </a:spcAft>
        <a:defRPr sz="2400">
          <a:solidFill>
            <a:srgbClr val="EAEAEA"/>
          </a:solidFill>
          <a:effectLst>
            <a:outerShdw blurRad="38100" dist="38100" dir="2700000" algn="tl">
              <a:srgbClr val="000000"/>
            </a:outerShdw>
          </a:effectLst>
          <a:latin typeface="Verdana" pitchFamily="34" charset="0"/>
        </a:defRPr>
      </a:lvl5pPr>
      <a:lvl6pPr marL="457200" algn="r" rtl="0" fontAlgn="base">
        <a:spcBef>
          <a:spcPct val="0"/>
        </a:spcBef>
        <a:spcAft>
          <a:spcPct val="0"/>
        </a:spcAft>
        <a:defRPr sz="2400">
          <a:solidFill>
            <a:srgbClr val="EAEAEA"/>
          </a:solidFill>
          <a:effectLst>
            <a:outerShdw blurRad="38100" dist="38100" dir="2700000" algn="tl">
              <a:srgbClr val="000000"/>
            </a:outerShdw>
          </a:effectLst>
          <a:latin typeface="Verdana" pitchFamily="34" charset="0"/>
        </a:defRPr>
      </a:lvl6pPr>
      <a:lvl7pPr marL="914400" algn="r" rtl="0" fontAlgn="base">
        <a:spcBef>
          <a:spcPct val="0"/>
        </a:spcBef>
        <a:spcAft>
          <a:spcPct val="0"/>
        </a:spcAft>
        <a:defRPr sz="2400">
          <a:solidFill>
            <a:srgbClr val="EAEAEA"/>
          </a:solidFill>
          <a:effectLst>
            <a:outerShdw blurRad="38100" dist="38100" dir="2700000" algn="tl">
              <a:srgbClr val="000000"/>
            </a:outerShdw>
          </a:effectLst>
          <a:latin typeface="Verdana" pitchFamily="34" charset="0"/>
        </a:defRPr>
      </a:lvl7pPr>
      <a:lvl8pPr marL="1371600" algn="r" rtl="0" fontAlgn="base">
        <a:spcBef>
          <a:spcPct val="0"/>
        </a:spcBef>
        <a:spcAft>
          <a:spcPct val="0"/>
        </a:spcAft>
        <a:defRPr sz="2400">
          <a:solidFill>
            <a:srgbClr val="EAEAEA"/>
          </a:solidFill>
          <a:effectLst>
            <a:outerShdw blurRad="38100" dist="38100" dir="2700000" algn="tl">
              <a:srgbClr val="000000"/>
            </a:outerShdw>
          </a:effectLst>
          <a:latin typeface="Verdana" pitchFamily="34" charset="0"/>
        </a:defRPr>
      </a:lvl8pPr>
      <a:lvl9pPr marL="1828800" algn="r" rtl="0" fontAlgn="base">
        <a:spcBef>
          <a:spcPct val="0"/>
        </a:spcBef>
        <a:spcAft>
          <a:spcPct val="0"/>
        </a:spcAft>
        <a:defRPr sz="2400">
          <a:solidFill>
            <a:srgbClr val="EAEAEA"/>
          </a:solidFill>
          <a:effectLst>
            <a:outerShdw blurRad="38100" dist="38100" dir="2700000" algn="tl">
              <a:srgbClr val="000000"/>
            </a:outerShdw>
          </a:effectLst>
          <a:latin typeface="Verdana" pitchFamily="34" charset="0"/>
        </a:defRPr>
      </a:lvl9pPr>
    </p:titleStyle>
    <p:bodyStyle>
      <a:lvl1pPr marL="342900" indent="-342900" algn="l" rtl="0" fontAlgn="base">
        <a:lnSpc>
          <a:spcPct val="110000"/>
        </a:lnSpc>
        <a:spcBef>
          <a:spcPct val="30000"/>
        </a:spcBef>
        <a:spcAft>
          <a:spcPct val="40000"/>
        </a:spcAft>
        <a:buClr>
          <a:srgbClr val="B04C1A"/>
        </a:buClr>
        <a:buFont typeface="Wingdings" pitchFamily="2" charset="2"/>
        <a:buChar char="§"/>
        <a:defRPr sz="2400">
          <a:solidFill>
            <a:srgbClr val="574641"/>
          </a:solidFill>
          <a:latin typeface="+mn-lt"/>
          <a:ea typeface="+mn-ea"/>
          <a:cs typeface="+mn-cs"/>
        </a:defRPr>
      </a:lvl1pPr>
      <a:lvl2pPr marL="742950" indent="-285750" algn="l" rtl="0" fontAlgn="base">
        <a:lnSpc>
          <a:spcPct val="115000"/>
        </a:lnSpc>
        <a:spcBef>
          <a:spcPct val="20000"/>
        </a:spcBef>
        <a:spcAft>
          <a:spcPct val="30000"/>
        </a:spcAft>
        <a:buClr>
          <a:srgbClr val="B04C1A"/>
        </a:buClr>
        <a:buChar char="•"/>
        <a:defRPr sz="1400">
          <a:solidFill>
            <a:srgbClr val="66524C"/>
          </a:solidFill>
          <a:latin typeface="+mn-lt"/>
        </a:defRPr>
      </a:lvl2pPr>
      <a:lvl3pPr marL="1143000" indent="-228600" algn="l" rtl="0" fontAlgn="base">
        <a:spcBef>
          <a:spcPct val="20000"/>
        </a:spcBef>
        <a:spcAft>
          <a:spcPct val="0"/>
        </a:spcAft>
        <a:buClr>
          <a:srgbClr val="B04C1A"/>
        </a:buClr>
        <a:buChar char="o"/>
        <a:defRPr sz="1400">
          <a:solidFill>
            <a:srgbClr val="66524C"/>
          </a:solidFill>
          <a:latin typeface="+mn-lt"/>
        </a:defRPr>
      </a:lvl3pPr>
      <a:lvl4pPr marL="1600200" indent="-228600" algn="l" rtl="0" fontAlgn="base">
        <a:spcBef>
          <a:spcPct val="20000"/>
        </a:spcBef>
        <a:spcAft>
          <a:spcPct val="0"/>
        </a:spcAft>
        <a:buClr>
          <a:srgbClr val="B04C1A"/>
        </a:buClr>
        <a:buChar char="–"/>
        <a:defRPr sz="1400">
          <a:solidFill>
            <a:srgbClr val="66524C"/>
          </a:solidFill>
          <a:latin typeface="+mn-lt"/>
        </a:defRPr>
      </a:lvl4pPr>
      <a:lvl5pPr marL="2057400" indent="-228600" algn="l" rtl="0" fontAlgn="base">
        <a:spcBef>
          <a:spcPct val="20000"/>
        </a:spcBef>
        <a:spcAft>
          <a:spcPct val="0"/>
        </a:spcAft>
        <a:buClr>
          <a:srgbClr val="B04C1A"/>
        </a:buClr>
        <a:buChar char="»"/>
        <a:defRPr sz="1400">
          <a:solidFill>
            <a:srgbClr val="66524C"/>
          </a:solidFill>
          <a:latin typeface="+mn-lt"/>
        </a:defRPr>
      </a:lvl5pPr>
      <a:lvl6pPr marL="2514600" indent="-228600" algn="l" rtl="0" fontAlgn="base">
        <a:spcBef>
          <a:spcPct val="20000"/>
        </a:spcBef>
        <a:spcAft>
          <a:spcPct val="0"/>
        </a:spcAft>
        <a:buClr>
          <a:srgbClr val="B04C1A"/>
        </a:buClr>
        <a:buChar char="»"/>
        <a:defRPr sz="1400">
          <a:solidFill>
            <a:srgbClr val="66524C"/>
          </a:solidFill>
          <a:latin typeface="+mn-lt"/>
        </a:defRPr>
      </a:lvl6pPr>
      <a:lvl7pPr marL="2971800" indent="-228600" algn="l" rtl="0" fontAlgn="base">
        <a:spcBef>
          <a:spcPct val="20000"/>
        </a:spcBef>
        <a:spcAft>
          <a:spcPct val="0"/>
        </a:spcAft>
        <a:buClr>
          <a:srgbClr val="B04C1A"/>
        </a:buClr>
        <a:buChar char="»"/>
        <a:defRPr sz="1400">
          <a:solidFill>
            <a:srgbClr val="66524C"/>
          </a:solidFill>
          <a:latin typeface="+mn-lt"/>
        </a:defRPr>
      </a:lvl7pPr>
      <a:lvl8pPr marL="3429000" indent="-228600" algn="l" rtl="0" fontAlgn="base">
        <a:spcBef>
          <a:spcPct val="20000"/>
        </a:spcBef>
        <a:spcAft>
          <a:spcPct val="0"/>
        </a:spcAft>
        <a:buClr>
          <a:srgbClr val="B04C1A"/>
        </a:buClr>
        <a:buChar char="»"/>
        <a:defRPr sz="1400">
          <a:solidFill>
            <a:srgbClr val="66524C"/>
          </a:solidFill>
          <a:latin typeface="+mn-lt"/>
        </a:defRPr>
      </a:lvl8pPr>
      <a:lvl9pPr marL="3886200" indent="-228600" algn="l" rtl="0" fontAlgn="base">
        <a:spcBef>
          <a:spcPct val="20000"/>
        </a:spcBef>
        <a:spcAft>
          <a:spcPct val="0"/>
        </a:spcAft>
        <a:buClr>
          <a:srgbClr val="B04C1A"/>
        </a:buClr>
        <a:buChar char="»"/>
        <a:defRPr sz="1400">
          <a:solidFill>
            <a:srgbClr val="66524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cid:93DE7C2C-9ABA-4375-AE8B-425ED87F462E@home"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cid:image003.png@01CEE9E5.861F3DA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311400" y="3399939"/>
            <a:ext cx="4343400" cy="784830"/>
          </a:xfrm>
          <a:prstGeom prst="rect">
            <a:avLst/>
          </a:prstGeom>
          <a:noFill/>
          <a:ln w="9525">
            <a:noFill/>
            <a:miter lim="800000"/>
            <a:headEnd/>
            <a:tailEnd/>
          </a:ln>
          <a:effectLst/>
        </p:spPr>
        <p:txBody>
          <a:bodyPr wrap="square" anchor="ctr">
            <a:spAutoFit/>
          </a:bodyPr>
          <a:lstStyle/>
          <a:p>
            <a:pPr algn="ctr">
              <a:spcBef>
                <a:spcPts val="600"/>
              </a:spcBef>
              <a:spcAft>
                <a:spcPts val="0"/>
              </a:spcAft>
            </a:pPr>
            <a:r>
              <a:rPr lang="en-US" sz="2000" dirty="0" smtClean="0">
                <a:solidFill>
                  <a:srgbClr val="574641"/>
                </a:solidFill>
                <a:latin typeface="Verdana" pitchFamily="34" charset="0"/>
              </a:rPr>
              <a:t>Parks Forward Commission</a:t>
            </a:r>
          </a:p>
          <a:p>
            <a:pPr algn="ctr">
              <a:spcBef>
                <a:spcPts val="600"/>
              </a:spcBef>
              <a:spcAft>
                <a:spcPts val="0"/>
              </a:spcAft>
            </a:pPr>
            <a:r>
              <a:rPr lang="en-US" sz="2000" dirty="0" smtClean="0">
                <a:solidFill>
                  <a:srgbClr val="574641"/>
                </a:solidFill>
                <a:latin typeface="Verdana" pitchFamily="34" charset="0"/>
              </a:rPr>
              <a:t>December 18, 2013</a:t>
            </a:r>
          </a:p>
        </p:txBody>
      </p:sp>
      <p:pic>
        <p:nvPicPr>
          <p:cNvPr id="5" name="Picture 4" descr="cid:93DE7C2C-9ABA-4375-AE8B-425ED87F462E@home"/>
          <p:cNvPicPr/>
          <p:nvPr/>
        </p:nvPicPr>
        <p:blipFill>
          <a:blip r:embed="rId3" r:link="rId5" cstate="print">
            <a:extLst>
              <a:ext uri="{BEBA8EAE-BF5A-486C-A8C5-ECC9F3942E4B}">
                <a14:imgProps xmlns:a14="http://schemas.microsoft.com/office/drawing/2010/main">
                  <a14:imgLayer r:embed="rId4">
                    <a14:imgEffect>
                      <a14:sharpenSoften amount="76000"/>
                    </a14:imgEffect>
                  </a14:imgLayer>
                </a14:imgProps>
              </a:ext>
              <a:ext uri="{28A0092B-C50C-407E-A947-70E740481C1C}">
                <a14:useLocalDpi xmlns:a14="http://schemas.microsoft.com/office/drawing/2010/main" val="0"/>
              </a:ext>
            </a:extLst>
          </a:blip>
          <a:srcRect/>
          <a:stretch>
            <a:fillRect/>
          </a:stretch>
        </p:blipFill>
        <p:spPr bwMode="auto">
          <a:xfrm>
            <a:off x="3467100" y="4381500"/>
            <a:ext cx="2133600" cy="1600200"/>
          </a:xfrm>
          <a:prstGeom prst="rect">
            <a:avLst/>
          </a:prstGeom>
          <a:noFill/>
          <a:ln>
            <a:noFill/>
          </a:ln>
        </p:spPr>
      </p:pic>
      <p:sp>
        <p:nvSpPr>
          <p:cNvPr id="10" name="TextBox 9"/>
          <p:cNvSpPr txBox="1"/>
          <p:nvPr/>
        </p:nvSpPr>
        <p:spPr>
          <a:xfrm>
            <a:off x="1295400" y="2209800"/>
            <a:ext cx="6553200" cy="954107"/>
          </a:xfrm>
          <a:prstGeom prst="rect">
            <a:avLst/>
          </a:prstGeom>
          <a:noFill/>
        </p:spPr>
        <p:txBody>
          <a:bodyPr wrap="square" rtlCol="0">
            <a:spAutoFit/>
          </a:bodyPr>
          <a:lstStyle/>
          <a:p>
            <a:pPr algn="ctr">
              <a:spcBef>
                <a:spcPts val="0"/>
              </a:spcBef>
              <a:spcAft>
                <a:spcPts val="0"/>
              </a:spcAft>
              <a:buClr>
                <a:srgbClr val="B04C1A"/>
              </a:buClr>
              <a:buFont typeface="Wingdings" pitchFamily="2" charset="2"/>
              <a:buNone/>
            </a:pPr>
            <a:r>
              <a:rPr lang="en-US" sz="2800" b="1" dirty="0" smtClean="0">
                <a:solidFill>
                  <a:srgbClr val="B04C1A"/>
                </a:solidFill>
                <a:latin typeface="Verdana" pitchFamily="34" charset="0"/>
              </a:rPr>
              <a:t>Overview of</a:t>
            </a:r>
          </a:p>
          <a:p>
            <a:pPr algn="ctr">
              <a:spcBef>
                <a:spcPts val="0"/>
              </a:spcBef>
              <a:spcAft>
                <a:spcPts val="0"/>
              </a:spcAft>
              <a:buClr>
                <a:srgbClr val="B04C1A"/>
              </a:buClr>
              <a:buFont typeface="Wingdings" pitchFamily="2" charset="2"/>
              <a:buNone/>
            </a:pPr>
            <a:r>
              <a:rPr lang="en-US" sz="2800" b="1" dirty="0" smtClean="0">
                <a:solidFill>
                  <a:srgbClr val="B04C1A"/>
                </a:solidFill>
                <a:latin typeface="Verdana" pitchFamily="34" charset="0"/>
              </a:rPr>
              <a:t>Parks Financial Assessment</a:t>
            </a:r>
          </a:p>
        </p:txBody>
      </p:sp>
    </p:spTree>
    <p:extLst>
      <p:ext uri="{BB962C8B-B14F-4D97-AF65-F5344CB8AC3E}">
        <p14:creationId xmlns:p14="http://schemas.microsoft.com/office/powerpoint/2010/main" val="218019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3025"/>
            <a:ext cx="7896225" cy="685800"/>
          </a:xfrm>
        </p:spPr>
        <p:txBody>
          <a:bodyPr/>
          <a:lstStyle/>
          <a:p>
            <a:r>
              <a:rPr lang="en-US" dirty="0" smtClean="0"/>
              <a:t>Park Revenue Mix</a:t>
            </a:r>
            <a:endParaRPr lang="en-US" dirty="0"/>
          </a:p>
        </p:txBody>
      </p:sp>
      <p:sp>
        <p:nvSpPr>
          <p:cNvPr id="4" name="TextBox 3"/>
          <p:cNvSpPr txBox="1"/>
          <p:nvPr/>
        </p:nvSpPr>
        <p:spPr>
          <a:xfrm>
            <a:off x="6553200" y="6421735"/>
            <a:ext cx="2438400" cy="276999"/>
          </a:xfrm>
          <a:prstGeom prst="rect">
            <a:avLst/>
          </a:prstGeom>
          <a:noFill/>
        </p:spPr>
        <p:txBody>
          <a:bodyPr wrap="square" rtlCol="0">
            <a:spAutoFit/>
          </a:bodyPr>
          <a:lstStyle/>
          <a:p>
            <a:r>
              <a:rPr lang="en-US" sz="1200" dirty="0" smtClean="0"/>
              <a:t>Source:  FTI Report, pp. 89; 94</a:t>
            </a:r>
            <a:endParaRPr lang="en-US" sz="1200"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81200"/>
            <a:ext cx="5994034" cy="381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295400" y="5715000"/>
            <a:ext cx="2172191" cy="369332"/>
          </a:xfrm>
          <a:prstGeom prst="rect">
            <a:avLst/>
          </a:prstGeom>
          <a:noFill/>
        </p:spPr>
        <p:txBody>
          <a:bodyPr wrap="square" rtlCol="0">
            <a:spAutoFit/>
          </a:bodyPr>
          <a:lstStyle/>
          <a:p>
            <a:pPr algn="ctr"/>
            <a:r>
              <a:rPr lang="en-US" b="1" dirty="0" smtClean="0"/>
              <a:t>$107.9mm</a:t>
            </a:r>
            <a:endParaRPr lang="en-US" b="1" dirty="0"/>
          </a:p>
        </p:txBody>
      </p:sp>
      <p:pic>
        <p:nvPicPr>
          <p:cNvPr id="15" name="Chart 1" descr="image003"/>
          <p:cNvPicPr>
            <a:picLocks noChangeAspect="1" noChangeArrowheads="1"/>
          </p:cNvPicPr>
          <p:nvPr/>
        </p:nvPicPr>
        <p:blipFill rotWithShape="1">
          <a:blip r:embed="rId4">
            <a:extLst>
              <a:ext uri="{28A0092B-C50C-407E-A947-70E740481C1C}">
                <a14:useLocalDpi xmlns:a14="http://schemas.microsoft.com/office/drawing/2010/main" val="0"/>
              </a:ext>
            </a:extLst>
          </a:blip>
          <a:srcRect l="15021" r="26699" b="4079"/>
          <a:stretch/>
        </p:blipFill>
        <p:spPr bwMode="auto">
          <a:xfrm>
            <a:off x="5105400" y="2286000"/>
            <a:ext cx="3178358" cy="32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867400" y="5715000"/>
            <a:ext cx="1716638" cy="369332"/>
          </a:xfrm>
          <a:prstGeom prst="rect">
            <a:avLst/>
          </a:prstGeom>
          <a:noFill/>
        </p:spPr>
        <p:txBody>
          <a:bodyPr wrap="square" rtlCol="0">
            <a:spAutoFit/>
          </a:bodyPr>
          <a:lstStyle/>
          <a:p>
            <a:pPr algn="ctr"/>
            <a:r>
              <a:rPr lang="en-US" b="1" dirty="0" smtClean="0"/>
              <a:t>$91.8mm</a:t>
            </a:r>
          </a:p>
        </p:txBody>
      </p:sp>
      <p:sp>
        <p:nvSpPr>
          <p:cNvPr id="3" name="TextBox 2"/>
          <p:cNvSpPr txBox="1"/>
          <p:nvPr/>
        </p:nvSpPr>
        <p:spPr>
          <a:xfrm>
            <a:off x="1143000" y="1219200"/>
            <a:ext cx="2667000" cy="646331"/>
          </a:xfrm>
          <a:prstGeom prst="rect">
            <a:avLst/>
          </a:prstGeom>
          <a:noFill/>
        </p:spPr>
        <p:txBody>
          <a:bodyPr wrap="square" rtlCol="0">
            <a:spAutoFit/>
          </a:bodyPr>
          <a:lstStyle/>
          <a:p>
            <a:pPr algn="ctr"/>
            <a:r>
              <a:rPr lang="en-US" b="1" dirty="0" smtClean="0"/>
              <a:t>Revenue by Source</a:t>
            </a:r>
          </a:p>
          <a:p>
            <a:pPr algn="ctr"/>
            <a:r>
              <a:rPr lang="en-US" b="1" dirty="0"/>
              <a:t>FY 2012-</a:t>
            </a:r>
            <a:r>
              <a:rPr lang="en-US" b="1" dirty="0" smtClean="0"/>
              <a:t>13</a:t>
            </a:r>
            <a:endParaRPr lang="en-US" b="1" dirty="0"/>
          </a:p>
        </p:txBody>
      </p:sp>
      <p:sp>
        <p:nvSpPr>
          <p:cNvPr id="17" name="TextBox 16"/>
          <p:cNvSpPr txBox="1"/>
          <p:nvPr/>
        </p:nvSpPr>
        <p:spPr>
          <a:xfrm>
            <a:off x="5334000" y="1219200"/>
            <a:ext cx="2667000" cy="646331"/>
          </a:xfrm>
          <a:prstGeom prst="rect">
            <a:avLst/>
          </a:prstGeom>
          <a:noFill/>
        </p:spPr>
        <p:txBody>
          <a:bodyPr wrap="square" rtlCol="0">
            <a:spAutoFit/>
          </a:bodyPr>
          <a:lstStyle/>
          <a:p>
            <a:pPr algn="ctr"/>
            <a:r>
              <a:rPr lang="en-US" b="1" dirty="0" smtClean="0"/>
              <a:t>User Fees by Type</a:t>
            </a:r>
          </a:p>
          <a:p>
            <a:pPr algn="ctr"/>
            <a:r>
              <a:rPr lang="en-US" b="1" dirty="0"/>
              <a:t>FY 2012-</a:t>
            </a:r>
            <a:r>
              <a:rPr lang="en-US" b="1" dirty="0" smtClean="0"/>
              <a:t>13</a:t>
            </a:r>
            <a:endParaRPr lang="en-US" b="1" dirty="0"/>
          </a:p>
        </p:txBody>
      </p:sp>
      <p:cxnSp>
        <p:nvCxnSpPr>
          <p:cNvPr id="28" name="Straight Connector 27"/>
          <p:cNvCxnSpPr/>
          <p:nvPr/>
        </p:nvCxnSpPr>
        <p:spPr>
          <a:xfrm flipV="1">
            <a:off x="3962400" y="2667000"/>
            <a:ext cx="1905000" cy="121920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962400" y="3886200"/>
            <a:ext cx="1905000" cy="129540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09600" y="6324600"/>
            <a:ext cx="4114800" cy="400110"/>
          </a:xfrm>
          <a:prstGeom prst="rect">
            <a:avLst/>
          </a:prstGeom>
          <a:noFill/>
        </p:spPr>
        <p:txBody>
          <a:bodyPr wrap="square" rtlCol="0">
            <a:spAutoFit/>
          </a:bodyPr>
          <a:lstStyle/>
          <a:p>
            <a:r>
              <a:rPr lang="en-US" sz="1000" dirty="0" smtClean="0"/>
              <a:t>Note:  Excludes </a:t>
            </a:r>
            <a:r>
              <a:rPr lang="en-US" sz="1000" dirty="0"/>
              <a:t>OHMVR park </a:t>
            </a:r>
            <a:r>
              <a:rPr lang="en-US" sz="1000" dirty="0" smtClean="0"/>
              <a:t>revenue ($5mm) and </a:t>
            </a:r>
            <a:r>
              <a:rPr lang="en-US" sz="1000" dirty="0"/>
              <a:t>registration </a:t>
            </a:r>
            <a:r>
              <a:rPr lang="en-US" sz="1000" dirty="0" smtClean="0"/>
              <a:t>fees ($17mm) , </a:t>
            </a:r>
            <a:r>
              <a:rPr lang="en-US" sz="1000" dirty="0"/>
              <a:t>as well as miscellaneous </a:t>
            </a:r>
            <a:r>
              <a:rPr lang="en-US" sz="1000" dirty="0" smtClean="0"/>
              <a:t>income ($0.9mm)</a:t>
            </a:r>
            <a:endParaRPr lang="en-US" sz="1000" dirty="0"/>
          </a:p>
        </p:txBody>
      </p:sp>
    </p:spTree>
    <p:extLst>
      <p:ext uri="{BB962C8B-B14F-4D97-AF65-F5344CB8AC3E}">
        <p14:creationId xmlns:p14="http://schemas.microsoft.com/office/powerpoint/2010/main" val="106433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P spid="3" grpId="0"/>
      <p:bldP spid="17"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 Revenue Concentration</a:t>
            </a:r>
            <a:endParaRPr lang="en-US" dirty="0"/>
          </a:p>
        </p:txBody>
      </p:sp>
      <p:sp>
        <p:nvSpPr>
          <p:cNvPr id="5" name="AutoShape 2" descr="data:image/jpeg;base64,/9j/4AAQSkZJRgABAQAAAQABAAD/2wCEAAkGBhQQEBUUEhQWFRUUFRgYFxgXFhUXFxYVFhQXGBkYGBcXHSYeGhwjHBgYHy8gIycpLCwsGB4xNTAqNSYrLCkBCQoKDgwOGg8PGiwlHyQ0LCosLCwsLCosLCwsLywsLCwsLCwsLCwpLCwsLCksKSwsLCwsLCwpLCwsLCwsLCwsLP/AABEIAOEA4QMBIgACEQEDEQH/xAAcAAACAgMBAQAAAAAAAAAAAAAABgUHAwQIAgH/xABNEAACAQMBBAYECgYHBwQDAAABAgMABBESBQYhMQcTIkFRYTJxgZEUI0JSYnKCobHBM1NzkqLRFyRUg5Oy0hVDRKPC4fA0ZHTiFmPx/8QAGgEAAgMBAQAAAAAAAAAAAAAAAAMBAgQFBv/EAC8RAAICAQMDAQgABwEAAAAAAAABAgMREiExBCJBBRMyUWGBkaHRQlJxkqKx8IL/2gAMAwEAAhEDEQA/ALvooooAKKKKACiiigAorHPcLGpZ2CqoyWYgADxJPAUu3u9TOheAJFCOd1c5SLHjHHweXyPZU9xNSk2Q2kMc06opZ2CqBkliAAPEk8BUL/8AliScLWKW6Pzo1Cxf40hVD9ktVX7e6SLVG+LV9oTDlLc8IFPjFbgAe3AP0jSbtzf29vMiWdgh/wB2nxcePDSvP25rRGhvkzyvS4Ln2tvk0WRPd2dp9BNd3MPYNIB+w1Kl/wBJtmOc20Lo+TrbRn2Q6Gx6waqOitCoihDvkx/uOkm1z2dmRP53Ezzn26wfxrD/AEpEehs7Z6/3GfzFLm7+689+zrbqGKKGbU6IACcZyxHfWLauwJrW46iZNEmV4ZBBDciGGQQfGraIZwV1zxkaP6VGPpbP2eR+w/8AtXuHpJt89vZdsPOFmhPvVc/fUJvJuPNYLmaSAnUFKRyhnBIJ4pgEDA5+Yryu4l4bUXSwloShfUrISEGcsUzqxw8KjTXgNVmcDvY9Jtnw47Qtj9C4+EIPszlh/DTTsrfkSYEG0LaY/MuY2tpD5dYvZJ9UZqgo4i2dIJwMnAJwPE47q81DoiyVfJHUI3oMY/rVvLCP1ijr4fXriyyjzZVqXsr+OZA8TrIh5MjBh7xXL2xN7buyP9XndB83OUPrRsr91Oeyek+GR9V3CYJTzubM9W585I+Ug9er1UiXTtcD49QnyXrRSlsjelzH1gZb2DvltxiZP2tvzJ804/QpksNox3CCSJ1dT3qc8RzB7wR3g8RWdxaNKkmbNFFFVJCiiigAooooAKKKKACiiigAooooAKjNq7dWFhGimWdxlIkxqI5anJ4Rp9JvZk8K1dsbdOpobcr1ijVLK/6K2TGdT+L44hM+ZwOdO72dIgAe3sGYK5+OuWPx1y3InVzVO4AY4cAAOFNrrcmKssUUMu92/MVs/wAcyXl0p7MK5+CWzeY/3rjxPH6lVdt/ee4v5NdxIXPcvJE8lUcB+NRdOmyOjJ54Yna4hie5DG2jYljLpGSCw4IfLia2qMa1uYnKVnAo2Vk80iRxjU8jBVGQMsxwBk8Km92d1xcXxs52aF/jFHAfpkBwrZ7iQeI/Omjo4aOaO42bdKVZS00RUDrY5o+D6O/WMAgd+GFeukjZz281rtOFlYyaCzp6DTx4KuPASKvLu0kUOzu0kqtadRFdF0aJtCRbiJX0QTEo6hsPHgnAYc8Kw9tQm+OwhZ3kka8Y2xJC3c0Mg1IQfVw9lOtxdwWu3YLwsq215EZiTxC9bCyuGA4+lxx9Klve7e6O/t4Q0YSeBnQGNQsRt/kKBnII7hjx8aiLblnwEklHBl6OBr+HxfrNnze9dJra3zPWPsqXn1lpbgnxKPg/jSzu1vE9hP10aox0MhVwSpVxg5AIzWTbe9c13NHK+hepCiJI0CxoqtqAC+urOL1ZIU1pwTnS1LbnaMoiWQShz1zMwKsdCadAHEYHPNNW1Nr22z4YC8jG4XZYhSAIdJM4zrZ+XAjl5VX+8W+09+gWcRcG1akiVGJwRxYcSMGtLeDb0l7N1soUNoRAFBChUXA4EmoUG0kyXYk20WN0V2gtbV52HbulmCeUFvExZvbIVHspP3D2LDM0810pe3tbdpHUEqWYjCKCOIJOT7Km7DpS0o8JVo7cWLQRxLpf47TgSMxAPHJzj3VJ9Fu044I7aCKRTLdXLtOOGVhhhbSjZHyjgj1mqPUk38S60vC+Aqb3bqRw3kEVuSouYopAszKDCZSRpd+WBjOfxqJ29uvc2LYuImTPotzRvquOB/GprYNs21tqmS5YtGpaadm5CCLjjwAwFX217lvrjbu0DEHYQvKXCknRDEo069PIEIPaT50xNrZ/UW4p7r6Cxsva81rIJIJGjcd6nGfIjkR5HhVmbtdI0VxIDOws7s4HwhB8TN4C4i5H63d3MtR28nRuJbu4XZ6hYbWJTK0jnQZdOoorHv0kE54A55cKrmjEbEGZVs6l2ZvBlxDcKIpmGUwdUU4xnVC/fw46D2h5jjU1XN+6W/pt0+DXSme0JHZydcJzweFuakHjgEeWKubYm8YVY+slE1vLgQXXDiTwEU/zZO4NwDHgcNzxWVOJsrtUhqooopI4KKKKACiiigAooooAKgtu7YYMYIGCyadcsrY0W0PH4xs8CxwdKnwJPAcdrbu1jAirGoeeVtEKHkWxks2OSKO0x8BjmRVK9Im9YUNY28hcay13N33E/wAocPkKRjHLgByXi2utyYqyelGjvvvuJ1+C2mVtUYliSddzJnJlkJ4nJ44PPme4BLr0qE5wCcDJx3Ad58qsTdvY6X+yzbWPVrdGRTdCXGt4w3ZaJu5FPEgDPPx479q0YN7Ge7XcWzaC2jZpFnvIOshuCw6gz/2cr3Y5ZPHPurL0ebRMM52deRr1kUpktRLkCO6UHC5HHS3MY4evNQ27u24oeu2deSB7VnOiZMnqJlJ0zR8M6Sef/wDcnSFtmORrUxzrPcwx4muIwVDlWBiOTzYDmfE+5bTfaxuUlqRn3omjt7tNoW0nVzdeTNbSH42KcHMg+lG3EZ+lw8BB7Z3wkmWeGL4u1mm60QnS+hs6jpYjsgtxwMfzhbm5eVy8jM7uclmJLMT4k86dd2uiee4Ae4Jgj56SMykeOk8EHm/HyNTJwrWZsrFSseIIRc1N7N3IvLgApA4U/KfEa+xpCM+zNXHsndmzsh8REC4+We0+f2jDh9gLUg945OR2fMc/3jk/fXNu9VjHaCydGr0yUt5srCz6GrlhmSWJPqiST7woX76306GF+Vdn2RRj/NNTw4LcyT6yT+NeeqrBL1S58G6PpdK5Ep+hlPk3Zz5xx/lNWlddDE4GY5o2+skifeAw++rC6qvqoRyyPVRH1S5chL0yl8FN7R6P76AEmAuo5tERKPaEJI9opfIIPeCPYQfyrotbp+86vrDJ9/Me+tbamx7W9GLmFSfncdQ9Ui9se0sPKt1XqsXtNGK30uS3gyi9n7dlghnijIC3CqsnAaiqnOA3MA8QR35pz6Otr2tvHpZ9MkjM9yzDGm2hwywx/PMjlQQOJGRjgK9bx9EMkYL2bdav6tiOs+ww7L+rst5Gq9kjZGIYFWU4IIIZSPEHiDXTjKF0e1nNcZ1S7kWp0jb0tHbCzjUpJdHrZYxxaON21LG2Ocrk6n93LFRkm6llYW8UO0usS5uhr61ASLUDgqkcnyfSAz7MA1Ebi7fhTaHX3zM7EdiV+2I5cYWSRTxYAefD8Pj2l5tO7a2+EfCEikkcylj1KKT25cn0V4cvYKhR07cLks5at+WKrgAnByM8DjGR3HHdTDufvi1izI69bbS8JoW4qynhqXPJh9/4P+2N0rZLOK2iYR2yAXF3duo1NwIjVM8db5JCjkun53GoJVAJ0klckKSMEgcsjjg4xwz31eMlYhcout5Okd29uKgiTrOttp//AEs5OTn+zzE/7wYOkn0sEHtDi11zbuJvatqzW9zlrOfhIOOY24aZUxxBUgHhx4A8wKvbd/abZNvMwaWNQyScMXEB9GUY4Z7mA5HjyYVitr0s21WakTlFFFJHBRRRQAV4mmCKWYhVUEkngAAMkk+AFe6Wt6rtXYW7nESobi6PcLeM8EP7RxjHeqPUpZZDeEJm++97W8Bn4rc3ilLdT6VvZ59PHc8h7XtUfIqmkQsQACSTgAcSSeQHiald694Xv7uSd+Go4RfmRjgq+wc/Mmvezd1LyWH4TBDIyK+A6cWDLg5AB1cPEDmPKulCKhHc5s5Octj7sPbc+y7liEwwBjlilXg6H0kdSMimWXZCuP8AaOxWZWiOqW3BzLAe8qPlxHjw8PaBhh3mg2gog2qCky9mO8VcSL4LOvyl8/w4mtDeLZabL6pILovcsjmV4WxEIpOCKCOJLLxPHvHlUPd/P8Mstl8vyaO9u3Ib2RJo4eplZfj8EdW8ufSReYyOJ8z7THbK2TLdSrFChd25AdwHMkngFHeTXzZWy5LqZIYV1O5wB+JJ7gBxJ7gKv3dXdOLZkGhMNK4BkkxxY/kg7l9ppd98aIlqaZXSIzdLo/g2cokkxLcYzrxwT9mD6I+me0e7FME0hbny8By/7nzNZmXJyaBFmvOXWzueZHoaa4VLCPfwPFvq7ywPsGR/OtHq6Y7yHEOnwA+4iocxYqLqtLS+RNNurL+ZqdXR1dbXV0dXSdA7WavV0dXW11dHV0aA1mr1dHV1tdXR1dGgNZgiYry9o7j6x31Gbzbm2+007Y0TAdmRRlh4A/rF+ieI7j3VNdXR1dOqsnU8xYm2ELViRzzvDu5NYzGKdcHmrDijr85T3j7xyOK2t2d4OqIgmdltJJke4CKNTqvySR2ih4ZX/wAN6bc2DFtCAwzjzVhjUrY9JfpeI5MOBqgd5N3ZbC4aGUcRxVh6LoeTL5eXcQRXoun6iN8cPk8/fRKiWVwM28m8Vzt67WC2jbqgfi4xwGBw62U8hw8eAHAee3tS5sLWxOzpZHuJU1yCaJVKQ3BA+LQ8CynBDHP8go2G9U9vayW8LBFlbLsqgSMMY0axx0+Xr8TURT1Dx4Qn2nnywq0ejbeN7iJbXUPhNtmSzZj6agfGW7H5rLkeQ4/IFJMe5N61sbkW8nUqNRYgA6RzYKTqK+YGKjLC+eCVJYzpeNgynwIOR7KmSU1hERbg8s6s2VtJbmFJUzhxyPBlYHDKw7mVgVI8Qa26TN1NvJI8cycIdoAtp7or1F+NT7aqW9cbH5VOdc2SwzpReUFFFFVLHmRwoJJwAMknkAOZqmOkbeArZY5S7SfrmHetpHgQJ5ZAVvWX8as3e5i8K2651XUiw8OYjOWmP+EkntIqgekXbXwvaMzL6EZ6qMDkEi7PDyJ1H21pojlma+WEQNlZPPIscSM7ucKqjJJ8hTZsTeK82LL1FxHIIn4tCxKHBP6SJx6LcOYODjj5Q25+8IsLpZmTWul0ZQdLaXXSSrdzCm2DY9teTRz2l0tw0eP6pfsVcqM4QSE4YDJ4e+tU34a2M0F5T3Jfe7bltJYxT9Sl/E2tGmkZYriKQ5MaN1YB4Dn44z35NQ0x7+2cEN68dtgJpQsivrRJSvbRW7wpOPaRUp0T7q/DLzrHGYrfDnPJpCewp8sgsfJfOojiuGomWZz0lgdGm5gsLfrpV/rEwBOeaIeIj/At54HdTYRnia2JOJrzorg3Tdkss7dUFXHCMGis9nDlx5cfdRorbsI+Z9lUrhmSLzn2sy3gyjeqo64h9E+IHvFSk47J9VYDFmIeXGtFsNTEVy0kZoo0Vn0UaayaTTqMGijRWfRRpo0hqMGijRWfRRoo0hqMGijRWfRRoo0hqMGiobfbdNdp2pXgJo8tE3g3gT81uR8Dg0waK+pwNMqk65akLsipxwzliaFkYqwKspIYHgQQcEHzzVidHOyEa1eeCKGe7WbT8e4WO3j0ZExQ+lxz7uHI1m6aN1uqlW8jHZm7MnlIB2W+0o4+anxqubCNGlRZHMaMwDuF1aVJ4nSOeOeK9An7WGUcJr2c8MsfbG+MNo0j/CHv71kePrM6bWAOMMI0HBvw8xVaS27JjUrLqGRkEZXlkZ5jgePlVg7K27sizLiGJ5JFicx3FwmtTMB2AsI5KT3nBFL+9G+J2jDB165uIjIGkGlVaNjlV0gc1P3euiGz2RM8NbsnuizaTSLNY6sO4E9sT8i5hww9hCjPkp8avHY+0hcwRzKMCRQcd6t8pT5q2VPmK5Z2LtRrW4inT0onV/Xg8R7Rke2ukN2rlRNPEpzHJouof2dyCWA9Uqu394KR1EcPI/p5ZWBiooorIahN3t2r1Us039isndf29yxSP2gREf3lc5Gri6S7/FjeMOdxfrCP2dtEoI/xI399VrubEG2jaKwDA3EQIIBBBcZBB5it9KxFswXPMkiHoqw2ilNrfERFWR2k6yW2iXWkaRHq2UD4mRRpdO5tTDiTUFv8rG6LaAEVIVBWNUTU1vHIR2QBklmbx4+FOU8vAqUMLIs1de6tq2z9nRhezJLh28dUgDnP1Y+rX1s1VJu/YCe6hjb0XkXV5IDlz7FBp53n6QSsqoIRwjViNeMNKokK+j3BlX7Nc71OF1leilb/AGN/p0qa7Ndz2HEbyT/OH7q1kXemb6B+z/I1Wf8ASIf1A/fP+mj+kQ/qB++f9NebXp/qS+P9y/Z6B9f6e/h9n+iyjvPN4r+6KddiyM0CM+NTDUcDHPl92KovZG+b3NxFCsAzLIqDtnhqYDPo9w4+yugI0CgAcgMD1CtvR9N1NMm7/pvkydV1HT2xSo+u2D5M2FJ8AfwrFYTa4kYDAZQcHnxrOwyMeNeLeEIiqOSgD3DFdDD1Z8GHK04ImbaMaymIthvMYHHiOPKtnTSX0tXzWixTrHrDExtxxg41L3Hn2vdVeL0oSjgIyP71v5VkVXUuTxDK8PKX+zT7Xp0lmeH5WGy99Na7X0YODIgP1hVIP0nyNwaMkecrH8qxf0iH9QP3z/pqJU9Z/DV/kiY3dJ/FZ+GXM+8sIfTkkfOAyv8AOpOKQOAVIIPIiqG/pEP6gfvn/TX1ekdhyhx6pD/ppcKOvT7q0/qi87+ia7bH9mX5prXubxIhl2C+vn7udUaekyT9Wf8AFb+VeD0in9SP3z/ppkqesx21f5IpG7pM72fhlwHeuLVjS2n53D8OdSkV9GwyrqftD8Kov+kQ/qB++f8ATR/SGf1A/fP+mkw6f1Be9BP6obO/oX7s2voy5d5rGK8s5rcsup17PEHD5Gg8OXb0+81zS6EEgjBBwR4EcxVhbu9IBe5jjMQUSnq86+RfsqfR7m0n2Usb6QgXjuBpE4WYDwMqhnX2PrHsrtdB7aKcbo4+G+Tj9d7GTUqpZ+mCDozTLucqlLsPGsmIEYZUFsi6gUhWPo6gxB9lPe0LBXndRE6mW37TiCBGhAnu9PWRsDgaUVNSjiEB1DIrfKzDwY415WSn6vDo72rrttnyk8Y3msZPqsvWxZ9RjjUfWqsN6bgmKyVwuv4N1jEIiE9bIxQHSBnEapxPjTJ0a35FjfL3wNb3a/3MgZ/4UA9tUt7o5/74F6u2WC+c0V81r4j30VzjoZRRHSXdZsbEfrZbyc/bnLD7nNV0jkEEEgjkQcEHyIp46SG/q2yh/wCxVva+kn8KXt093jtC7S3DiMuHIYjUBoRmxjI54xXTrwoZfzOZZlzwiNa8chgXchsassx1Y5auPHHnXh5mPNie/iSeIGB93CrHsOgm7ZwJpYUTPaKszsPUpVQePmKrm5h0Oy/NZl/dJH5VaMoy4KyjKPJPbjW2u4kxzEEgH1ptMA++WtPeKfrbudxyMr4+qGIX7gKnOjRPjZT/APHHsN5Cf+mllxkk+Jz76F7zJfuowaKNFZtFGirlMD50KbC66/M5HZt0JH7STKr/AA6z7qviq06Ltr2NlYgPdQrLIxeQM4UgngqnPgoHtJpxXfaxP/GW/wDip/OuddmU+DoU4jEmqK17PaMUwzFIkg8UdWHvUmtikDxe6QNi/C9nTxgZYJrT68faHvwR7a5m0110a5k3y2L8Ev54gMKshK/UftL9xA9lbOmlzEx9THiRAaKNFZtFGithkwYdFGis2ijRQGDDpo0Vm0UaKAwYdNGis2ijRQGDHGxQhhzUgj1g5FNXSLEC0TjkTMvs63r1/huBSzopq31GbO3b6SfxWFoT/lqkveRde6xLVyM4JGRg4PMc8Hx5Vla9kJJLuSw0k6myV+aTniPKsNPuyeiSW4eACePTNAJywDMURtIUFeGSSTjiB2G8KmUox5IjGUuBDZyeZJ4AcTngOQ9VO/RMNdzcw909lOmPE9n8s1B747pybNuTBIwfsh0cDAZDkZweRyCCPKprodbG14h85JR/ymP5VSbTg2i0E1NJm5/SXJ840Uq/7L8vwoqmmAzVIYekhf6tso/+xUe1dIP41p9FEmnbFt5mQe+F6mOku2xY2B/VPdwH+7n0j7kNINhcvFKjxEiRWUoRzDA8Me2rQWYY/qUm8Tz/AEOk9m2G0Alv11xGXSd2n0qMSQEMEQYQYIOk93fxNc47ZGLmbHLrpMY8Osar4j3N2hKpml2i8Vw8QRlijTqkHE6ccyQSe2MHicVQ+2NlSWs8kMow8bFW8D4EHvBBBHrpdGMvcbfnC2Gbozf46Qf/ABz7BeQj/qqAkiwSPAke41IbiXGm5YDm8EuPrRqJl++IVl3htQl3Oo5da5H1WbUv3EU5e8xS3iiI0VZ25XRjb31ik0vWxuzOAVZcMobAbSyn1cPCq40Ux23SDfxxrGk5VEUKoEcXBQMADs1Fik12loaU+4ef6Dbf+0ze6P8AlWxD0I2Y9KW4b7Ua/glVzNvzfvzu5fYQv+UCtR95btud1Of76T+dL0W/zDNVf8pdexejazs5BLEkgkXkxlkz7QpAI8iMVr7wbgyXMpkj2hdREnOnWxRfJQrLpHvqnot6LxfRupx/eyfma3oekHaCcrpz9YI3+ZTVPYzznJb2kMYwWHDuDtFD2drScPnI7fczmkDpL2ZLDcp8IuVuZjGNREaxlVB7IYKeJPHzr0ekzaP9o/5cX+mlq5maR2dySzHJJ7yaZXCSeZYFzlFrCNTRRorPooEeaeJwYNFGim213CcRiS6ljtFb0BNnW/mEHEDzNZoejlpji2u7SdsZ0rIQ+B9Eiqe0j8S/s2JmijRU7tjc+6tOM0Lqvzhhk/eXIHtqJ0VZNPgq4tcmDRRorPoo0VJGDBppl347Npbr9Jf4LG0B/wA1QcNsXYKObEKPWxwPxqZ6Sph1kSDkOuf2NMYl/ghU+2qP3kW4ixMNdIbIaG3snv0fIktISBwwohhKqi/aJ4eJrnGNNRA5ZIHv4VZ/SDu5mCOTZjtLbAiOWKAs0azIM9ZoThk54nHPB76pctTSLUvCbIjpWaYSWaXOTMlmnWNw7Ts7auI4HBGMjvzWLodXO14T4JKf+Uw/OlzbyXKy6LwyGVVXhK5dgrDUBkk4HHOPOmbokOi7nm7oLKd8+GNI/nUtYrwQnmzJA/7THlX2p3+jmT5p91FV1QL4Y0dJlhmxul77baAk9UdzGrZ/flPuqp9n3PVTRyYzokRseOlg2PuroPfDZXWyXEOP/WWLaf29q+pfaRKv7lc6UUPMcFb1iWS/9rbnXW0LkXMe0njtnCvGseoFVKj0dLBTnnqOeflVa9MLIdquEOSscSueZ1hOOfPGnNNG4e79xPs6NrTaUlvlnSSNgGVZAeAj4grle1w55pe3u6LZrS2a7NwlwuoFiobUdbY1liTntEZ9dUrxGWG/kXszKOUvmKOw9ofB7mGXujkViPFQe0PauR7acd8dn6JUYcQU6snxMJ6sH2xiJvtUgVY9lJ8N2ap5yRDB8dcCYP78Gk+u3NPls0xVe6aFfRRorPpo0VYtgwaKNFZ9NGmgMGDRQseTgDJ8O+pjd7qBcx/ClLQk4biRjPJjjjgHmPDNXzszYtvAo6iKNARwKqMkfW5n30qy3R4GQr1FE7P3GvZ/Qt3we9xoHvfFMVn0NXLfpJYo/IanP3AD76t95SOSk+rH5msDXT90LH7SD86yS6t/8h8enRXcXQkPlXR+zEPzamTYXR3BZqTGSZu6Z1VmX6insr99TbXk/dB75U/lWJr267rdP8UfyrPLq2+c/Z/ofHpl4x91+xaveiaKdzJNc3EjnmzGMn1ejwHkK3t3ejeCxnE0ckrMFYYYpjDDB5KDUk17ed0Ef+JWNtoXv9nT97/7Ut9dtjEv7X+i66TfOY/dfszXe77POZluJo9ShTGCjREDxR1I41B7wdF1tcgtHiGX5yLhGP0o84Hsx7akjta9H/DD2H/vXk7w3I9K1Ps1fyNUXXxj/Mv/AC/0XfRSfwf1X7Kxvuim+j9FElH0HGfc2DS7fbDng/TQyR/WRgPfyq7Tviy+nbuPafzWsib6QtwZXHjwDD8adH1eny1+UKl6bb4X+mUxutbE3KuBnqgZMeLJ6A9shQe2oXfK5D3sgBysWmFT4iFQhPtYM3tq3t8do21vEbi3jRWCdYzBNBZtWmBSPOXt+qE1Q5OeddSqas71wc26Lh2Pkn9wLMS7TtVOMCZWOeAxH2/+mrR230z29tciK3iEsYf46QHSMk9oxgDtkceJ549tKXQ7uxbXs0/wkJJoVdEbEgnJOp8AjIGAPtVYN7NsvZodkt4Yp44GmQNGFc8WRQC3HJIPDwyaXa4ueGslqk1DKeClN89tLeX886Z0SP2MjB0KoVeHdwApp6NbEmyv3HObqLRfXPJob7nU1X0jliSeZJJ9ZOTV1dHWytFrs+MjjNLLev8AUiXq48/aeJh6qZb2wwLq7p5LP+Dp80e6vtesUVzss6OEQm9g6uOO5HO1lWU/siDHN/y3Zvsiufd/9ifA9ozxgdgt1kfh1cnaGPVkr9mum5oQ6lWGVYEEHkQRgg+yqV6Sdgs9mrnjLs9/g0p72gODBIfslcnxZvCtNEsPBmvjlGh0NyRy3Rt5i/NZ4QHZQJoiCTpBwSUyOPcD404bc2s+2pJNn7PeOOCMAXEp+UNWNESDiVyOJ4Z8QOdI2108TB42ZHHJlJVhkYOCOI4Eirj3J6PLWKJb5ryRopIgT2uoXjjWsjK2SNQxjI5cc022Ki9T+gqqTktP3Kh2ps17aaSGQYeNirDzB5jyPMeRqa3F258HuNDMFSbSCx5JIpzHIfIN2W+i7U49Lex47qJNpWwYpkRyEqyh1H6OVdXEr8nV39mqqp0XriKkvZyLA3h2T1MvZUqj5Kg/IIOHjPmjZHmMHvqL0VO7sbXW/tjBM2JY1HaPElUGFm8yowkg5lNLc0NRt1ZNE5RxhlOCPzB7weYPfURfhjed0amijRWbTRpq5Bh0VYnR3vv1em2uG7PKJz8n6DHw8D3cqQdNGiqTiprDLRbi8nRtFIPR5vHcOqxSxyPHySYKxC4+Szd48+7v8nme6SMZdlUeLEKPvrnyi4vBrUsrJlopb2h0hWcPDrOsPhGC38XBfvqHPSzGT2beQj6y59wzUquT8A5xXkfKKTYOlG3P6SOaPzKgj7jn7ql7PfSzl9GdAfBsof4sVDhJcoFJPyTdFY4rlXGVZWHkQfwr00gHMge2qFj0a0tpQwrGzyoulQSSVB4Dw86y/wC0I8gdYmTwA1rknwAzVfdJW/AgjxGQTkiIfPlU4Mp+hGeXznx3KalVa3hoh2aFnJX3SVt3rJeoXgEOqQDkJNOlY/VEnZ+s0lJiIWIAGSSAAOZJ4ACvjuSSSSSTkk8SSeZJp06NN35pJWvEgE62naEZYqZJMEqEOCCy8GwfKuntXHY5jbsmM2y91Y3s0hspBHtW0PXSBlMcuph2oiWHo8QBzXlng1Rm+/SF8L2ckEiaLsy6bldJXAhJ08x3sQcZ4YNWXdbaVLUX7WD9agPWqUVZ4gBhiCwBdQO8Hlx8QKG3x3i+H3stxp0hyAq8MhFGBqxzbhkmkV98svwPseiOER+ytnNczxwp6Urqg9bHGfZz9ldJbtWi9fM6D4uBUs4fqwDMhHrkbSf2VVF0V7OMZmviurqF6uBfn3U2ERR+8B9vPdV5bE2Z8Gt44s6ii9pvnuTqdz5sxZvbVeolvgt08dsm9RRRWQ1hSxvTYoriWQZgmT4NdD/9bkiKU/UdiM9wkJ+TTPWK6tllRkcBkdSrKeRVhgg+ypTwyGsnLG8mwnsbqS3k5xtwPzlPFWHrGD769W21biWBbFCXjaYOsYAJMpGkAHnjjy8TmrM393Te4gZOLXdiuVPyrmyJOlvN04g+YPzxVQI5Ugg4IIII4EEcQQa6UJa0c2cdEi7dwN1b6S3SPaB0WkYcC3YduTOcdYRxCKTkA+A4cqq3fPd5bG6aON1kiPajdWDZQ8gxHyhyPsPfTqu8d/t63jtbfsMi4u31qiyAsFVvnEYBLKOZPqpzO4FmNmPZM+rqNTtJw1xyldZYD5PD5PhjPjSFNwlmX2HuCnHEfuUDZXrwyLJGxV0IKsOYI/8AOVWbs7aEO1IPkxzRLxHdGPxMBPfziJweyQRWd3s+SHT1iMnWIHTUCNSNyYZ7jXyyvXgkWSJijocqynBB/wDO7vrTKOrdGeMtLwx2urNonKOpVhzB/HzB8RzrFoqW2JvVBfosVwFjlHBcEKpJ/Us3BCT/ALpjpPySp4V62jsF4cn0kBwWAI0nwdTxQ+R9hNVUvDH4zuiI0VtQ2KvykAPg2R9/KseijRVgJGHY8g5S4H0Wb8sV6fZcY4yyk+sj88mo5OHcPaM1lEo+Yn8X86rgnJt9dbR8l1H1E/5q+Nt7HBEA9Z/IVqmfwRB9nP45rG7E/wDYAfhU4DJsnbsh7l9x/nWrNOr80APivD7uVedFGijCIyYQMcuFe0jZyFGWJOABkkk9wFb9jsd5uIGFBwXbgoPhnvP0Rknwra2ptu32YpUfGTkYK5w/H9YQfiU+gD1jd5UcKhy8LkMeWem6rZsJmmIMhyqhSMk8jHER39zyjgo7K5Y8K02vtaS6lMkhGTgADgqKOCog7lA4AUbV2tJdSGSVtTEYGBhVUclRRwVR3AVjsLCSeRYokLu5wqqMkn/zv7qtGON2JnPVsja3e2BLfXCQQjLNzJ9FFHN2PcB/276tnbFlfbEtIItnnr1zI0v9W1H5J1MVJwvHHHjw5kDht7lbm2qWk9n12LqRR8K6s6ZUB49Wuoeh3Ejgck94r1vJvndbH7LWkRtRiK2xMdfYQYLA5JGPIYxz5E5pzc5YX2HwgoRyxH3p6Ub6SGazuIo4nPYkKhlcDIJXGojiO8dx86RLS1aWRY0Us7sFUDmWY4A99ZtrbUe6nkmlOXkYs2OAye4DwAwB6qsDoz3eaFBelA00pMVkjcjIQdczfQQajnwDeIp+1cRO9kh93T3dWJordcGOwGqRhylvpFyT59WjH2yL82netLY+y1toVjUlsZLMfSd2JZ3bzZiT7a3a50nlnQisIKKKKqWCiiigCK29stpQskJC3EJLRE8mz6Ub/QcDB8DpPMVR/SFuoq/122QrDI5WaIjtW1xntIwHIE8u7jw4Fa6Fpe3g2MQzTRRiTWui4gOMXEWMcM8OtUeie8dk9xDqrHFirK9SOb9i7Zls51mgbS6Hh4Ed6sO9T3irr6ONpQXezLgSygPI8z3fEJp60nJz3KUGM+vwqst9dy/guLi2Jks5T2H46o274pBzDA5HHwweNKqSkAgEgMMHBIyMg4PiMgH2VslFWLKMUZOt4Zce2baTb0PU2NvClrbsFiuJSysdAwyxKASFxgcfDx5VtvNuXdbOYC4jwrei6nUjeQbuPkcGrQ6L96NeyntrfT8LgWQxoxA6zUSysM88E4I8h41s7F2BLDZyHajS3EFxGskqOGZ7eVcs3AEsBywU5EcQBxpSm4NrwOcFNJ+SiqaN3+kCe20q/wAdGowAzESIvgknPH0WDL5UvXzoZXMSlYyx0Kx1MEz2QT3nFYK0tJ8mVNxexa9ptiwveTCKQ/JbTE2fUT1L/ZZD5Vmud2HX0WU55Bvi2PqD4B+yxqoqkNm7w3FtwhmkQfNDHSfWh7J91U0NcMarV5RYE+x5k9KJwPHSce8cK1jHjnUJadJl1HzEL+fV9WffCUqSTpcl+VCD6pp/+otR3fAvrgbAStmDZcr+hG7epWP34qPbpdl7oB7Zpv8ApK1H3fSfdPySFfWryn/nMw+6ju+Aa4fEbLfdmRjglV8s63/cj1Ee3FfLu5sbL9NIHcfJ4O2f2UbYH9449VV1tDem6uBplnkK/MB0J+4mF+6oqjQ3yyjtS4Q47c6SZpezbgwrjGrIMunwDABYh5RgeZNJxNFPW6HRmbiNLm7kEFqzKFIwXk1OEGOYQFjjU3u76s9MEU7rGKmxNhy3kywwLqZjjwVR4se4Vdey9ym2TGgt2iR2VjcXkwUhCMaIlRiNKMxxnOeHjjGtvxdR7Gs2t4rNDb3CaFYEgiXjq65vSZsYZSPA8sVD7m9J8S7Nmi2gRL1QCRoRqedGB7JyMEDGNR7iPLOecpTWVwPhGMHh8mfbCdda/wC13uBFdRSYjC9mJlicr1KMO1Lr4nXxznGAOVeb4b3S7SuDLJ2VAxGgOVRfAeJPMnv9grFvLvRLfyBpMKiDTFEnCOJO5VH4nv8AurNulujJtCUgERwxjVNM3BI0HEkk8M45D8qbGKgsyFSk5PETZ3H3SF5I0kx6u0gGqeQ8OA46FPzm8uQ88ZvndzZhJ+ESJ1ZKCOCLGPg9uMYXHc7YBbwwq/J4xu7O78bpFoQx2cBDQRsMNPIOPwmUHz4op+sfkgONZLbNTNdVelBRRRSB4UUUUAFFFFABRRRQAu7a3fIMkkCLIJR/WLdsCO4GPSGeCy45NybAB7iKZ3t6P+rVrmx1SW4JEkZB662Yc0kQ8cDx9/DieiKidqbB6x+uhfqbgDGsDKuo+RMnJ19xHcRTq7XETZWpHLMMzIwZWKsOIKkgg+II4imTanSLeXFrHbvK2lNWpwWDygjAEjZ4gAkeeeOadd6ej2K5kwqrZXjZxGT/AFW5PjDJjssfm4B8V76rHa+xJrSQx3EbRuO5hwI8VPJh5itsZRmYpRlA00jLHABJPcBk+4VcG4XRNGsYl2ihZpuzHCdQ0AgnU5Xk+Afq+s8Kp2RteW0mWaBtEiZwcA8xg8GBHEEirB2N0wFrqOW9RxoQpmBmVWJOdUkRbDY44A8SfDEWqbXaTVoT7hf323TjttqfBYDpR+q0mRuCmTHNvmg1h3g6N72xjaWaMGNcZdHVgMnAyPSHEjups21HBtbbdtJbTI8bJG8obKFRFJxUhsZYgjA/KrKu7xbue62fKuAbdWU/PjkDKzD6rYpbtlFL8jVVGTf4Oa7rZssX6SKRM8tSMufVkVrZq998duy2dxsuzSTUS0YlLAN1gDJFx1cePbPrrd33281rfWEMcUbJcOVkUxqSwLoowe4jUTVlc9tirpW+5z3XuGBnOlFZieQUEk+wVaXTbuvb24hnhRY2kZkdVAVWwuoNpHAEcjjnkUh7qb1S7OuBNCRxAV1IBDpqBK+XLmOVMjPVHUhUoaZaWbeyeju+uZOrWAowUOetIjwjEgNhuJGVPId1T2x+i2NjdfCbtUNnnrViXWQoj16gSRw9IYxnKmrVtYIbqaHakUhKi2dSuTgqe1gjuZTqB/7Uv7d3hsH2ddXUUkaS3ttpKF1Ds6qygFOeoaiCe/SKz+1lLZGj2UYrJ76MdiWo2XE7wIxn6xZHKA5UPIO2W9FcKB6yKXt+90LyytZI7ORm2flpXj1DVEDglST2mj7xjzyO8wzdIVvHsiOxSBpWCHU0hCqkjMzZULxbBbIzgcs5pZ29vjd3x+PmZl7kHZjHqReHvyatGE9WSspw04HfafS+p2fDAsYnn6pRK8yAorgYJC/Lbz4D18qq6s1nZPM4jiRnduAVQST7BVkbvdGiQOpvQZ7gjUllEQTjuad84RPWQPM8qb21oX3WCzuluM94DNK3UWkfpzNwBx8mMH0m7v5nhVz7A3ZV40TqjDZxkGOBvTnYcRLc9/PBEZ8i3coktm7uksklzoZo/wBFCgxBb45aF+U4+eR6gtT1Y7LXI111KIUUUUgeFFFFABRRRQAUUUUAFFFFABRRRQBgvbGOdCkqK6NzVgCD7+/zpa2ruq/V9WFW8t/1FwfjE/Y3B4g+AfP1hTZRUqTRDimUVtfowhkfTaStBMf+FuxoY+UUvESD1avXSXtvdW6sji4geMfOIyh9TrlT766ivbCOdCkqLIh5q6hh7jUQ27DRjFtcSRL+rk/rEOPDRIdajyVwPKtMeoa5M0unT4OXq3bDbM9vIJIpXRwNIYMchfm+ryq7trbhJJkz7OhkJ/3lnL1D+vqpNK/xtSntDozsxkia8tfK4tXdR/eRgJ/EaerovkQ6ZLgTxvxdG7jupGWWWJdKGRFIA7WOyMDILE555qfbpmu2dXeG1Z0zpYwtqXPPSdeRnyrE3RirH4naVjJ5NLob93tV8HQ/eH0HtX+rOD+K0N1PkErEL+829dxtGQSXD50jCqo0ogPPSPPxOTUPTz/Q7ej0mtl+tOB+C18HRcV/TbQsIvLr9R92BV1OCWEyrhNvLFOLbU6RdSs0ixEklFdgpJ5kgHBzitOrKsOjSzPO7nuPK1tZCD/eEMntJFNOyuj2FMdTs3J+ffTqfb1MWsH1ELVHdFFlTJlNbK2JPdNpt4nlP0FJA9Z5D2mnTZ3RYImX4fOEY8RbQDrrhvYoOn14I8xVuQbtSsoWa4KoP91aoLaMDw1AmQ+xl9VSuzdjw2ylYY1jB56RxY+LNzY+ZJpMuofgfHp0uRX2Buo0aaIIhYRH0iCsl5KPpScVj9Q1nw000bM2RFbKViQLk5Y8Szt853bLM3mSa3KKzOTZoUUgoooqpYKKKKACiiigAooooAKKKKACiiigAooooAKKKKACiiigANCUUUAJ3SD+jPs/CqK2z6R/876+0VsoMlvJrbO9L2/lV0dHP5iiirXcEQ5LGegUUVhNgUUUUAFAoooA+V9oooAKKKKACiiigAooooA//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QQEBUUEhQWFRUUFRgYFxgXFhUXFxYVFhQXGBkYGBcXHSYeGhwjHBgYHy8gIycpLCwsGB4xNTAqNSYrLCkBCQoKDgwOGg8PGiwlHyQ0LCosLCwsLCosLCwsLywsLCwsLCwsLCwpLCwsLCksKSwsLCwsLCwpLCwsLCwsLCwsLP/AABEIAOEA4QMBIgACEQEDEQH/xAAcAAACAgMBAQAAAAAAAAAAAAAABgUHAwQIAgH/xABNEAACAQMBBAYECgYHBwQDAAABAgMABBESBQYhMQcTIkFRYTJxgZEUI0JSYnKCobHBM1NzkqLRFyRUg5Oy0hVDRKPC4fA0ZHTiFmPx/8QAGgEAAgMBAQAAAAAAAAAAAAAAAAMBAgQFBv/EAC8RAAICAQMDAQgABwEAAAAAAAABAgMREiExBCJBBRMyUWGBkaHRQlJxkqKx8IL/2gAMAwEAAhEDEQA/ALvooooAKKKKACiiigAorHPcLGpZ2CqoyWYgADxJPAUu3u9TOheAJFCOd1c5SLHjHHweXyPZU9xNSk2Q2kMc06opZ2CqBkliAAPEk8BUL/8AliScLWKW6Pzo1Cxf40hVD9ktVX7e6SLVG+LV9oTDlLc8IFPjFbgAe3AP0jSbtzf29vMiWdgh/wB2nxcePDSvP25rRGhvkzyvS4Ln2tvk0WRPd2dp9BNd3MPYNIB+w1Kl/wBJtmOc20Lo+TrbRn2Q6Gx6waqOitCoihDvkx/uOkm1z2dmRP53Ezzn26wfxrD/AEpEehs7Z6/3GfzFLm7+689+zrbqGKKGbU6IACcZyxHfWLauwJrW46iZNEmV4ZBBDciGGQQfGraIZwV1zxkaP6VGPpbP2eR+w/8AtXuHpJt89vZdsPOFmhPvVc/fUJvJuPNYLmaSAnUFKRyhnBIJ4pgEDA5+Yryu4l4bUXSwloShfUrISEGcsUzqxw8KjTXgNVmcDvY9Jtnw47Qtj9C4+EIPszlh/DTTsrfkSYEG0LaY/MuY2tpD5dYvZJ9UZqgo4i2dIJwMnAJwPE47q81DoiyVfJHUI3oMY/rVvLCP1ijr4fXriyyjzZVqXsr+OZA8TrIh5MjBh7xXL2xN7buyP9XndB83OUPrRsr91Oeyek+GR9V3CYJTzubM9W585I+Ug9er1UiXTtcD49QnyXrRSlsjelzH1gZb2DvltxiZP2tvzJ804/QpksNox3CCSJ1dT3qc8RzB7wR3g8RWdxaNKkmbNFFFVJCiiigAooooAKKKKACiiigAooooAKjNq7dWFhGimWdxlIkxqI5anJ4Rp9JvZk8K1dsbdOpobcr1ijVLK/6K2TGdT+L44hM+ZwOdO72dIgAe3sGYK5+OuWPx1y3InVzVO4AY4cAAOFNrrcmKssUUMu92/MVs/wAcyXl0p7MK5+CWzeY/3rjxPH6lVdt/ee4v5NdxIXPcvJE8lUcB+NRdOmyOjJ54Yna4hie5DG2jYljLpGSCw4IfLia2qMa1uYnKVnAo2Vk80iRxjU8jBVGQMsxwBk8Km92d1xcXxs52aF/jFHAfpkBwrZ7iQeI/Omjo4aOaO42bdKVZS00RUDrY5o+D6O/WMAgd+GFeukjZz281rtOFlYyaCzp6DTx4KuPASKvLu0kUOzu0kqtadRFdF0aJtCRbiJX0QTEo6hsPHgnAYc8Kw9tQm+OwhZ3kka8Y2xJC3c0Mg1IQfVw9lOtxdwWu3YLwsq215EZiTxC9bCyuGA4+lxx9Klve7e6O/t4Q0YSeBnQGNQsRt/kKBnII7hjx8aiLblnwEklHBl6OBr+HxfrNnze9dJra3zPWPsqXn1lpbgnxKPg/jSzu1vE9hP10aox0MhVwSpVxg5AIzWTbe9c13NHK+hepCiJI0CxoqtqAC+urOL1ZIU1pwTnS1LbnaMoiWQShz1zMwKsdCadAHEYHPNNW1Nr22z4YC8jG4XZYhSAIdJM4zrZ+XAjl5VX+8W+09+gWcRcG1akiVGJwRxYcSMGtLeDb0l7N1soUNoRAFBChUXA4EmoUG0kyXYk20WN0V2gtbV52HbulmCeUFvExZvbIVHspP3D2LDM0810pe3tbdpHUEqWYjCKCOIJOT7Km7DpS0o8JVo7cWLQRxLpf47TgSMxAPHJzj3VJ9Fu044I7aCKRTLdXLtOOGVhhhbSjZHyjgj1mqPUk38S60vC+Aqb3bqRw3kEVuSouYopAszKDCZSRpd+WBjOfxqJ29uvc2LYuImTPotzRvquOB/GprYNs21tqmS5YtGpaadm5CCLjjwAwFX217lvrjbu0DEHYQvKXCknRDEo069PIEIPaT50xNrZ/UW4p7r6Cxsva81rIJIJGjcd6nGfIjkR5HhVmbtdI0VxIDOws7s4HwhB8TN4C4i5H63d3MtR28nRuJbu4XZ6hYbWJTK0jnQZdOoorHv0kE54A55cKrmjEbEGZVs6l2ZvBlxDcKIpmGUwdUU4xnVC/fw46D2h5jjU1XN+6W/pt0+DXSme0JHZydcJzweFuakHjgEeWKubYm8YVY+slE1vLgQXXDiTwEU/zZO4NwDHgcNzxWVOJsrtUhqooopI4KKKKACiiigAooooAKgtu7YYMYIGCyadcsrY0W0PH4xs8CxwdKnwJPAcdrbu1jAirGoeeVtEKHkWxks2OSKO0x8BjmRVK9Im9YUNY28hcay13N33E/wAocPkKRjHLgByXi2utyYqyelGjvvvuJ1+C2mVtUYliSddzJnJlkJ4nJ44PPme4BLr0qE5wCcDJx3Ad58qsTdvY6X+yzbWPVrdGRTdCXGt4w3ZaJu5FPEgDPPx479q0YN7Ge7XcWzaC2jZpFnvIOshuCw6gz/2cr3Y5ZPHPurL0ebRMM52deRr1kUpktRLkCO6UHC5HHS3MY4evNQ27u24oeu2deSB7VnOiZMnqJlJ0zR8M6Sef/wDcnSFtmORrUxzrPcwx4muIwVDlWBiOTzYDmfE+5bTfaxuUlqRn3omjt7tNoW0nVzdeTNbSH42KcHMg+lG3EZ+lw8BB7Z3wkmWeGL4u1mm60QnS+hs6jpYjsgtxwMfzhbm5eVy8jM7uclmJLMT4k86dd2uiee4Ae4Jgj56SMykeOk8EHm/HyNTJwrWZsrFSseIIRc1N7N3IvLgApA4U/KfEa+xpCM+zNXHsndmzsh8REC4+We0+f2jDh9gLUg945OR2fMc/3jk/fXNu9VjHaCydGr0yUt5srCz6GrlhmSWJPqiST7woX76306GF+Vdn2RRj/NNTw4LcyT6yT+NeeqrBL1S58G6PpdK5Ep+hlPk3Zz5xx/lNWlddDE4GY5o2+skifeAw++rC6qvqoRyyPVRH1S5chL0yl8FN7R6P76AEmAuo5tERKPaEJI9opfIIPeCPYQfyrotbp+86vrDJ9/Me+tbamx7W9GLmFSfncdQ9Ui9se0sPKt1XqsXtNGK30uS3gyi9n7dlghnijIC3CqsnAaiqnOA3MA8QR35pz6Otr2tvHpZ9MkjM9yzDGm2hwywx/PMjlQQOJGRjgK9bx9EMkYL2bdav6tiOs+ww7L+rst5Gq9kjZGIYFWU4IIIZSPEHiDXTjKF0e1nNcZ1S7kWp0jb0tHbCzjUpJdHrZYxxaON21LG2Ocrk6n93LFRkm6llYW8UO0usS5uhr61ASLUDgqkcnyfSAz7MA1Ebi7fhTaHX3zM7EdiV+2I5cYWSRTxYAefD8Pj2l5tO7a2+EfCEikkcylj1KKT25cn0V4cvYKhR07cLks5at+WKrgAnByM8DjGR3HHdTDufvi1izI69bbS8JoW4qynhqXPJh9/4P+2N0rZLOK2iYR2yAXF3duo1NwIjVM8db5JCjkun53GoJVAJ0klckKSMEgcsjjg4xwz31eMlYhcout5Okd29uKgiTrOttp//AEs5OTn+zzE/7wYOkn0sEHtDi11zbuJvatqzW9zlrOfhIOOY24aZUxxBUgHhx4A8wKvbd/abZNvMwaWNQyScMXEB9GUY4Z7mA5HjyYVitr0s21WakTlFFFJHBRRRQAV4mmCKWYhVUEkngAAMkk+AFe6Wt6rtXYW7nESobi6PcLeM8EP7RxjHeqPUpZZDeEJm++97W8Bn4rc3ilLdT6VvZ59PHc8h7XtUfIqmkQsQACSTgAcSSeQHiald694Xv7uSd+Go4RfmRjgq+wc/Mmvezd1LyWH4TBDIyK+A6cWDLg5AB1cPEDmPKulCKhHc5s5Octj7sPbc+y7liEwwBjlilXg6H0kdSMimWXZCuP8AaOxWZWiOqW3BzLAe8qPlxHjw8PaBhh3mg2gog2qCky9mO8VcSL4LOvyl8/w4mtDeLZabL6pILovcsjmV4WxEIpOCKCOJLLxPHvHlUPd/P8Mstl8vyaO9u3Ib2RJo4eplZfj8EdW8ufSReYyOJ8z7THbK2TLdSrFChd25AdwHMkngFHeTXzZWy5LqZIYV1O5wB+JJ7gBxJ7gKv3dXdOLZkGhMNK4BkkxxY/kg7l9ppd98aIlqaZXSIzdLo/g2cokkxLcYzrxwT9mD6I+me0e7FME0hbny8By/7nzNZmXJyaBFmvOXWzueZHoaa4VLCPfwPFvq7ywPsGR/OtHq6Y7yHEOnwA+4iocxYqLqtLS+RNNurL+ZqdXR1dbXV0dXSdA7WavV0dXW11dHV0aA1mr1dHV1tdXR1dGgNZgiYry9o7j6x31Gbzbm2+007Y0TAdmRRlh4A/rF+ieI7j3VNdXR1dOqsnU8xYm2ELViRzzvDu5NYzGKdcHmrDijr85T3j7xyOK2t2d4OqIgmdltJJke4CKNTqvySR2ih4ZX/wAN6bc2DFtCAwzjzVhjUrY9JfpeI5MOBqgd5N3ZbC4aGUcRxVh6LoeTL5eXcQRXoun6iN8cPk8/fRKiWVwM28m8Vzt67WC2jbqgfi4xwGBw62U8hw8eAHAee3tS5sLWxOzpZHuJU1yCaJVKQ3BA+LQ8CynBDHP8go2G9U9vayW8LBFlbLsqgSMMY0axx0+Xr8TURT1Dx4Qn2nnywq0ejbeN7iJbXUPhNtmSzZj6agfGW7H5rLkeQ4/IFJMe5N61sbkW8nUqNRYgA6RzYKTqK+YGKjLC+eCVJYzpeNgynwIOR7KmSU1hERbg8s6s2VtJbmFJUzhxyPBlYHDKw7mVgVI8Qa26TN1NvJI8cycIdoAtp7or1F+NT7aqW9cbH5VOdc2SwzpReUFFFFVLHmRwoJJwAMknkAOZqmOkbeArZY5S7SfrmHetpHgQJ5ZAVvWX8as3e5i8K2651XUiw8OYjOWmP+EkntIqgekXbXwvaMzL6EZ6qMDkEi7PDyJ1H21pojlma+WEQNlZPPIscSM7ucKqjJJ8hTZsTeK82LL1FxHIIn4tCxKHBP6SJx6LcOYODjj5Q25+8IsLpZmTWul0ZQdLaXXSSrdzCm2DY9teTRz2l0tw0eP6pfsVcqM4QSE4YDJ4e+tU34a2M0F5T3Jfe7bltJYxT9Sl/E2tGmkZYriKQ5MaN1YB4Dn44z35NQ0x7+2cEN68dtgJpQsivrRJSvbRW7wpOPaRUp0T7q/DLzrHGYrfDnPJpCewp8sgsfJfOojiuGomWZz0lgdGm5gsLfrpV/rEwBOeaIeIj/At54HdTYRnia2JOJrzorg3Tdkss7dUFXHCMGis9nDlx5cfdRorbsI+Z9lUrhmSLzn2sy3gyjeqo64h9E+IHvFSk47J9VYDFmIeXGtFsNTEVy0kZoo0Vn0UaayaTTqMGijRWfRRpo0hqMGijRWfRRoo0hqMGijRWfRRoo0hqMGiobfbdNdp2pXgJo8tE3g3gT81uR8Dg0waK+pwNMqk65akLsipxwzliaFkYqwKspIYHgQQcEHzzVidHOyEa1eeCKGe7WbT8e4WO3j0ZExQ+lxz7uHI1m6aN1uqlW8jHZm7MnlIB2W+0o4+anxqubCNGlRZHMaMwDuF1aVJ4nSOeOeK9An7WGUcJr2c8MsfbG+MNo0j/CHv71kePrM6bWAOMMI0HBvw8xVaS27JjUrLqGRkEZXlkZ5jgePlVg7K27sizLiGJ5JFicx3FwmtTMB2AsI5KT3nBFL+9G+J2jDB165uIjIGkGlVaNjlV0gc1P3euiGz2RM8NbsnuizaTSLNY6sO4E9sT8i5hww9hCjPkp8avHY+0hcwRzKMCRQcd6t8pT5q2VPmK5Z2LtRrW4inT0onV/Xg8R7Rke2ukN2rlRNPEpzHJouof2dyCWA9Uqu394KR1EcPI/p5ZWBiooorIahN3t2r1Us039isndf29yxSP2gREf3lc5Gri6S7/FjeMOdxfrCP2dtEoI/xI399VrubEG2jaKwDA3EQIIBBBcZBB5it9KxFswXPMkiHoqw2ilNrfERFWR2k6yW2iXWkaRHq2UD4mRRpdO5tTDiTUFv8rG6LaAEVIVBWNUTU1vHIR2QBklmbx4+FOU8vAqUMLIs1de6tq2z9nRhezJLh28dUgDnP1Y+rX1s1VJu/YCe6hjb0XkXV5IDlz7FBp53n6QSsqoIRwjViNeMNKokK+j3BlX7Nc71OF1leilb/AGN/p0qa7Ndz2HEbyT/OH7q1kXemb6B+z/I1Wf8ASIf1A/fP+mj+kQ/qB++f9NebXp/qS+P9y/Z6B9f6e/h9n+iyjvPN4r+6KddiyM0CM+NTDUcDHPl92KovZG+b3NxFCsAzLIqDtnhqYDPo9w4+yugI0CgAcgMD1CtvR9N1NMm7/pvkydV1HT2xSo+u2D5M2FJ8AfwrFYTa4kYDAZQcHnxrOwyMeNeLeEIiqOSgD3DFdDD1Z8GHK04ImbaMaymIthvMYHHiOPKtnTSX0tXzWixTrHrDExtxxg41L3Hn2vdVeL0oSjgIyP71v5VkVXUuTxDK8PKX+zT7Xp0lmeH5WGy99Na7X0YODIgP1hVIP0nyNwaMkecrH8qxf0iH9QP3z/pqJU9Z/DV/kiY3dJ/FZ+GXM+8sIfTkkfOAyv8AOpOKQOAVIIPIiqG/pEP6gfvn/TX1ekdhyhx6pD/ppcKOvT7q0/qi87+ia7bH9mX5prXubxIhl2C+vn7udUaekyT9Wf8AFb+VeD0in9SP3z/ppkqesx21f5IpG7pM72fhlwHeuLVjS2n53D8OdSkV9GwyrqftD8Kov+kQ/qB++f8ATR/SGf1A/fP+mkw6f1Be9BP6obO/oX7s2voy5d5rGK8s5rcsup17PEHD5Gg8OXb0+81zS6EEgjBBwR4EcxVhbu9IBe5jjMQUSnq86+RfsqfR7m0n2Usb6QgXjuBpE4WYDwMqhnX2PrHsrtdB7aKcbo4+G+Tj9d7GTUqpZ+mCDozTLucqlLsPGsmIEYZUFsi6gUhWPo6gxB9lPe0LBXndRE6mW37TiCBGhAnu9PWRsDgaUVNSjiEB1DIrfKzDwY415WSn6vDo72rrttnyk8Y3msZPqsvWxZ9RjjUfWqsN6bgmKyVwuv4N1jEIiE9bIxQHSBnEapxPjTJ0a35FjfL3wNb3a/3MgZ/4UA9tUt7o5/74F6u2WC+c0V81r4j30VzjoZRRHSXdZsbEfrZbyc/bnLD7nNV0jkEEEgjkQcEHyIp46SG/q2yh/wCxVva+kn8KXt093jtC7S3DiMuHIYjUBoRmxjI54xXTrwoZfzOZZlzwiNa8chgXchsassx1Y5auPHHnXh5mPNie/iSeIGB93CrHsOgm7ZwJpYUTPaKszsPUpVQePmKrm5h0Oy/NZl/dJH5VaMoy4KyjKPJPbjW2u4kxzEEgH1ptMA++WtPeKfrbudxyMr4+qGIX7gKnOjRPjZT/APHHsN5Cf+mllxkk+Jz76F7zJfuowaKNFZtFGirlMD50KbC66/M5HZt0JH7STKr/AA6z7qviq06Ltr2NlYgPdQrLIxeQM4UgngqnPgoHtJpxXfaxP/GW/wDip/OuddmU+DoU4jEmqK17PaMUwzFIkg8UdWHvUmtikDxe6QNi/C9nTxgZYJrT68faHvwR7a5m0110a5k3y2L8Ev54gMKshK/UftL9xA9lbOmlzEx9THiRAaKNFZtFGithkwYdFGis2ijRQGDDpo0Vm0UaKAwYdNGis2ijRQGDHGxQhhzUgj1g5FNXSLEC0TjkTMvs63r1/huBSzopq31GbO3b6SfxWFoT/lqkveRde6xLVyM4JGRg4PMc8Hx5Vla9kJJLuSw0k6myV+aTniPKsNPuyeiSW4eACePTNAJywDMURtIUFeGSSTjiB2G8KmUox5IjGUuBDZyeZJ4AcTngOQ9VO/RMNdzcw909lOmPE9n8s1B747pybNuTBIwfsh0cDAZDkZweRyCCPKprodbG14h85JR/ymP5VSbTg2i0E1NJm5/SXJ840Uq/7L8vwoqmmAzVIYekhf6tso/+xUe1dIP41p9FEmnbFt5mQe+F6mOku2xY2B/VPdwH+7n0j7kNINhcvFKjxEiRWUoRzDA8Me2rQWYY/qUm8Tz/AEOk9m2G0Alv11xGXSd2n0qMSQEMEQYQYIOk93fxNc47ZGLmbHLrpMY8Osar4j3N2hKpml2i8Vw8QRlijTqkHE6ccyQSe2MHicVQ+2NlSWs8kMow8bFW8D4EHvBBBHrpdGMvcbfnC2Gbozf46Qf/ABz7BeQj/qqAkiwSPAke41IbiXGm5YDm8EuPrRqJl++IVl3htQl3Oo5da5H1WbUv3EU5e8xS3iiI0VZ25XRjb31ik0vWxuzOAVZcMobAbSyn1cPCq40Ux23SDfxxrGk5VEUKoEcXBQMADs1Fik12loaU+4ef6Dbf+0ze6P8AlWxD0I2Y9KW4b7Ua/glVzNvzfvzu5fYQv+UCtR95btud1Of76T+dL0W/zDNVf8pdexejazs5BLEkgkXkxlkz7QpAI8iMVr7wbgyXMpkj2hdREnOnWxRfJQrLpHvqnot6LxfRupx/eyfma3oekHaCcrpz9YI3+ZTVPYzznJb2kMYwWHDuDtFD2drScPnI7fczmkDpL2ZLDcp8IuVuZjGNREaxlVB7IYKeJPHzr0ekzaP9o/5cX+mlq5maR2dySzHJJ7yaZXCSeZYFzlFrCNTRRorPooEeaeJwYNFGim213CcRiS6ljtFb0BNnW/mEHEDzNZoejlpji2u7SdsZ0rIQ+B9Eiqe0j8S/s2JmijRU7tjc+6tOM0Lqvzhhk/eXIHtqJ0VZNPgq4tcmDRRorPoo0VJGDBppl347Npbr9Jf4LG0B/wA1QcNsXYKObEKPWxwPxqZ6Sph1kSDkOuf2NMYl/ghU+2qP3kW4ixMNdIbIaG3snv0fIktISBwwohhKqi/aJ4eJrnGNNRA5ZIHv4VZ/SDu5mCOTZjtLbAiOWKAs0azIM9ZoThk54nHPB76pctTSLUvCbIjpWaYSWaXOTMlmnWNw7Ts7auI4HBGMjvzWLodXO14T4JKf+Uw/OlzbyXKy6LwyGVVXhK5dgrDUBkk4HHOPOmbokOi7nm7oLKd8+GNI/nUtYrwQnmzJA/7THlX2p3+jmT5p91FV1QL4Y0dJlhmxul77baAk9UdzGrZ/flPuqp9n3PVTRyYzokRseOlg2PuroPfDZXWyXEOP/WWLaf29q+pfaRKv7lc6UUPMcFb1iWS/9rbnXW0LkXMe0njtnCvGseoFVKj0dLBTnnqOeflVa9MLIdquEOSscSueZ1hOOfPGnNNG4e79xPs6NrTaUlvlnSSNgGVZAeAj4grle1w55pe3u6LZrS2a7NwlwuoFiobUdbY1liTntEZ9dUrxGWG/kXszKOUvmKOw9ofB7mGXujkViPFQe0PauR7acd8dn6JUYcQU6snxMJ6sH2xiJvtUgVY9lJ8N2ap5yRDB8dcCYP78Gk+u3NPls0xVe6aFfRRorPpo0VYtgwaKNFZ9NGmgMGDRQseTgDJ8O+pjd7qBcx/ClLQk4biRjPJjjjgHmPDNXzszYtvAo6iKNARwKqMkfW5n30qy3R4GQr1FE7P3GvZ/Qt3we9xoHvfFMVn0NXLfpJYo/IanP3AD76t95SOSk+rH5msDXT90LH7SD86yS6t/8h8enRXcXQkPlXR+zEPzamTYXR3BZqTGSZu6Z1VmX6insr99TbXk/dB75U/lWJr267rdP8UfyrPLq2+c/Z/ofHpl4x91+xaveiaKdzJNc3EjnmzGMn1ejwHkK3t3ejeCxnE0ckrMFYYYpjDDB5KDUk17ed0Ef+JWNtoXv9nT97/7Ut9dtjEv7X+i66TfOY/dfszXe77POZluJo9ShTGCjREDxR1I41B7wdF1tcgtHiGX5yLhGP0o84Hsx7akjta9H/DD2H/vXk7w3I9K1Ps1fyNUXXxj/Mv/AC/0XfRSfwf1X7Kxvuim+j9FElH0HGfc2DS7fbDng/TQyR/WRgPfyq7Tviy+nbuPafzWsib6QtwZXHjwDD8adH1eny1+UKl6bb4X+mUxutbE3KuBnqgZMeLJ6A9shQe2oXfK5D3sgBysWmFT4iFQhPtYM3tq3t8do21vEbi3jRWCdYzBNBZtWmBSPOXt+qE1Q5OeddSqas71wc26Lh2Pkn9wLMS7TtVOMCZWOeAxH2/+mrR230z29tciK3iEsYf46QHSMk9oxgDtkceJ549tKXQ7uxbXs0/wkJJoVdEbEgnJOp8AjIGAPtVYN7NsvZodkt4Yp44GmQNGFc8WRQC3HJIPDwyaXa4ueGslqk1DKeClN89tLeX886Z0SP2MjB0KoVeHdwApp6NbEmyv3HObqLRfXPJob7nU1X0jliSeZJJ9ZOTV1dHWytFrs+MjjNLLev8AUiXq48/aeJh6qZb2wwLq7p5LP+Dp80e6vtesUVzss6OEQm9g6uOO5HO1lWU/siDHN/y3Zvsiufd/9ifA9ozxgdgt1kfh1cnaGPVkr9mum5oQ6lWGVYEEHkQRgg+yqV6Sdgs9mrnjLs9/g0p72gODBIfslcnxZvCtNEsPBmvjlGh0NyRy3Rt5i/NZ4QHZQJoiCTpBwSUyOPcD404bc2s+2pJNn7PeOOCMAXEp+UNWNESDiVyOJ4Z8QOdI2108TB42ZHHJlJVhkYOCOI4Eirj3J6PLWKJb5ryRopIgT2uoXjjWsjK2SNQxjI5cc022Ki9T+gqqTktP3Kh2ps17aaSGQYeNirDzB5jyPMeRqa3F258HuNDMFSbSCx5JIpzHIfIN2W+i7U49Lex47qJNpWwYpkRyEqyh1H6OVdXEr8nV39mqqp0XriKkvZyLA3h2T1MvZUqj5Kg/IIOHjPmjZHmMHvqL0VO7sbXW/tjBM2JY1HaPElUGFm8yowkg5lNLc0NRt1ZNE5RxhlOCPzB7weYPfURfhjed0amijRWbTRpq5Bh0VYnR3vv1em2uG7PKJz8n6DHw8D3cqQdNGiqTiprDLRbi8nRtFIPR5vHcOqxSxyPHySYKxC4+Szd48+7v8nme6SMZdlUeLEKPvrnyi4vBrUsrJlopb2h0hWcPDrOsPhGC38XBfvqHPSzGT2beQj6y59wzUquT8A5xXkfKKTYOlG3P6SOaPzKgj7jn7ql7PfSzl9GdAfBsof4sVDhJcoFJPyTdFY4rlXGVZWHkQfwr00gHMge2qFj0a0tpQwrGzyoulQSSVB4Dw86y/wC0I8gdYmTwA1rknwAzVfdJW/AgjxGQTkiIfPlU4Mp+hGeXznx3KalVa3hoh2aFnJX3SVt3rJeoXgEOqQDkJNOlY/VEnZ+s0lJiIWIAGSSAAOZJ4ACvjuSSSSSTkk8SSeZJp06NN35pJWvEgE62naEZYqZJMEqEOCCy8GwfKuntXHY5jbsmM2y91Y3s0hspBHtW0PXSBlMcuph2oiWHo8QBzXlng1Rm+/SF8L2ckEiaLsy6bldJXAhJ08x3sQcZ4YNWXdbaVLUX7WD9agPWqUVZ4gBhiCwBdQO8Hlx8QKG3x3i+H3stxp0hyAq8MhFGBqxzbhkmkV98svwPseiOER+ytnNczxwp6Urqg9bHGfZz9ldJbtWi9fM6D4uBUs4fqwDMhHrkbSf2VVF0V7OMZmviurqF6uBfn3U2ERR+8B9vPdV5bE2Z8Gt44s6ii9pvnuTqdz5sxZvbVeolvgt08dsm9RRRWQ1hSxvTYoriWQZgmT4NdD/9bkiKU/UdiM9wkJ+TTPWK6tllRkcBkdSrKeRVhgg+ypTwyGsnLG8mwnsbqS3k5xtwPzlPFWHrGD769W21biWBbFCXjaYOsYAJMpGkAHnjjy8TmrM393Te4gZOLXdiuVPyrmyJOlvN04g+YPzxVQI5Ugg4IIII4EEcQQa6UJa0c2cdEi7dwN1b6S3SPaB0WkYcC3YduTOcdYRxCKTkA+A4cqq3fPd5bG6aON1kiPajdWDZQ8gxHyhyPsPfTqu8d/t63jtbfsMi4u31qiyAsFVvnEYBLKOZPqpzO4FmNmPZM+rqNTtJw1xyldZYD5PD5PhjPjSFNwlmX2HuCnHEfuUDZXrwyLJGxV0IKsOYI/8AOVWbs7aEO1IPkxzRLxHdGPxMBPfziJweyQRWd3s+SHT1iMnWIHTUCNSNyYZ7jXyyvXgkWSJijocqynBB/wDO7vrTKOrdGeMtLwx2urNonKOpVhzB/HzB8RzrFoqW2JvVBfosVwFjlHBcEKpJ/Us3BCT/ALpjpPySp4V62jsF4cn0kBwWAI0nwdTxQ+R9hNVUvDH4zuiI0VtQ2KvykAPg2R9/KseijRVgJGHY8g5S4H0Wb8sV6fZcY4yyk+sj88mo5OHcPaM1lEo+Yn8X86rgnJt9dbR8l1H1E/5q+Nt7HBEA9Z/IVqmfwRB9nP45rG7E/wDYAfhU4DJsnbsh7l9x/nWrNOr80APivD7uVedFGijCIyYQMcuFe0jZyFGWJOABkkk9wFb9jsd5uIGFBwXbgoPhnvP0Rknwra2ptu32YpUfGTkYK5w/H9YQfiU+gD1jd5UcKhy8LkMeWem6rZsJmmIMhyqhSMk8jHER39zyjgo7K5Y8K02vtaS6lMkhGTgADgqKOCog7lA4AUbV2tJdSGSVtTEYGBhVUclRRwVR3AVjsLCSeRYokLu5wqqMkn/zv7qtGON2JnPVsja3e2BLfXCQQjLNzJ9FFHN2PcB/276tnbFlfbEtIItnnr1zI0v9W1H5J1MVJwvHHHjw5kDht7lbm2qWk9n12LqRR8K6s6ZUB49Wuoeh3Ejgck94r1vJvndbH7LWkRtRiK2xMdfYQYLA5JGPIYxz5E5pzc5YX2HwgoRyxH3p6Ub6SGazuIo4nPYkKhlcDIJXGojiO8dx86RLS1aWRY0Us7sFUDmWY4A99ZtrbUe6nkmlOXkYs2OAye4DwAwB6qsDoz3eaFBelA00pMVkjcjIQdczfQQajnwDeIp+1cRO9kh93T3dWJordcGOwGqRhylvpFyT59WjH2yL82netLY+y1toVjUlsZLMfSd2JZ3bzZiT7a3a50nlnQisIKKKKqWCiiigCK29stpQskJC3EJLRE8mz6Ub/QcDB8DpPMVR/SFuoq/122QrDI5WaIjtW1xntIwHIE8u7jw4Fa6Fpe3g2MQzTRRiTWui4gOMXEWMcM8OtUeie8dk9xDqrHFirK9SOb9i7Zls51mgbS6Hh4Ed6sO9T3irr6ONpQXezLgSygPI8z3fEJp60nJz3KUGM+vwqst9dy/guLi2Jks5T2H46o274pBzDA5HHwweNKqSkAgEgMMHBIyMg4PiMgH2VslFWLKMUZOt4Zce2baTb0PU2NvClrbsFiuJSysdAwyxKASFxgcfDx5VtvNuXdbOYC4jwrei6nUjeQbuPkcGrQ6L96NeyntrfT8LgWQxoxA6zUSysM88E4I8h41s7F2BLDZyHajS3EFxGskqOGZ7eVcs3AEsBywU5EcQBxpSm4NrwOcFNJ+SiqaN3+kCe20q/wAdGowAzESIvgknPH0WDL5UvXzoZXMSlYyx0Kx1MEz2QT3nFYK0tJ8mVNxexa9ptiwveTCKQ/JbTE2fUT1L/ZZD5Vmud2HX0WU55Bvi2PqD4B+yxqoqkNm7w3FtwhmkQfNDHSfWh7J91U0NcMarV5RYE+x5k9KJwPHSce8cK1jHjnUJadJl1HzEL+fV9WffCUqSTpcl+VCD6pp/+otR3fAvrgbAStmDZcr+hG7epWP34qPbpdl7oB7Zpv8ApK1H3fSfdPySFfWryn/nMw+6ju+Aa4fEbLfdmRjglV8s63/cj1Ee3FfLu5sbL9NIHcfJ4O2f2UbYH9449VV1tDem6uBplnkK/MB0J+4mF+6oqjQ3yyjtS4Q47c6SZpezbgwrjGrIMunwDABYh5RgeZNJxNFPW6HRmbiNLm7kEFqzKFIwXk1OEGOYQFjjU3u76s9MEU7rGKmxNhy3kywwLqZjjwVR4se4Vdey9ym2TGgt2iR2VjcXkwUhCMaIlRiNKMxxnOeHjjGtvxdR7Gs2t4rNDb3CaFYEgiXjq65vSZsYZSPA8sVD7m9J8S7Nmi2gRL1QCRoRqedGB7JyMEDGNR7iPLOecpTWVwPhGMHh8mfbCdda/wC13uBFdRSYjC9mJlicr1KMO1Lr4nXxznGAOVeb4b3S7SuDLJ2VAxGgOVRfAeJPMnv9grFvLvRLfyBpMKiDTFEnCOJO5VH4nv8AurNulujJtCUgERwxjVNM3BI0HEkk8M45D8qbGKgsyFSk5PETZ3H3SF5I0kx6u0gGqeQ8OA46FPzm8uQ88ZvndzZhJ+ESJ1ZKCOCLGPg9uMYXHc7YBbwwq/J4xu7O78bpFoQx2cBDQRsMNPIOPwmUHz4op+sfkgONZLbNTNdVelBRRRSB4UUUUAFFFFABRRRQAu7a3fIMkkCLIJR/WLdsCO4GPSGeCy45NybAB7iKZ3t6P+rVrmx1SW4JEkZB662Yc0kQ8cDx9/DieiKidqbB6x+uhfqbgDGsDKuo+RMnJ19xHcRTq7XETZWpHLMMzIwZWKsOIKkgg+II4imTanSLeXFrHbvK2lNWpwWDygjAEjZ4gAkeeeOadd6ej2K5kwqrZXjZxGT/AFW5PjDJjssfm4B8V76rHa+xJrSQx3EbRuO5hwI8VPJh5itsZRmYpRlA00jLHABJPcBk+4VcG4XRNGsYl2ihZpuzHCdQ0AgnU5Xk+Afq+s8Kp2RteW0mWaBtEiZwcA8xg8GBHEEirB2N0wFrqOW9RxoQpmBmVWJOdUkRbDY44A8SfDEWqbXaTVoT7hf323TjttqfBYDpR+q0mRuCmTHNvmg1h3g6N72xjaWaMGNcZdHVgMnAyPSHEjups21HBtbbdtJbTI8bJG8obKFRFJxUhsZYgjA/KrKu7xbue62fKuAbdWU/PjkDKzD6rYpbtlFL8jVVGTf4Oa7rZssX6SKRM8tSMufVkVrZq998duy2dxsuzSTUS0YlLAN1gDJFx1cePbPrrd33281rfWEMcUbJcOVkUxqSwLoowe4jUTVlc9tirpW+5z3XuGBnOlFZieQUEk+wVaXTbuvb24hnhRY2kZkdVAVWwuoNpHAEcjjnkUh7qb1S7OuBNCRxAV1IBDpqBK+XLmOVMjPVHUhUoaZaWbeyeju+uZOrWAowUOetIjwjEgNhuJGVPId1T2x+i2NjdfCbtUNnnrViXWQoj16gSRw9IYxnKmrVtYIbqaHakUhKi2dSuTgqe1gjuZTqB/7Uv7d3hsH2ddXUUkaS3ttpKF1Ds6qygFOeoaiCe/SKz+1lLZGj2UYrJ76MdiWo2XE7wIxn6xZHKA5UPIO2W9FcKB6yKXt+90LyytZI7ORm2flpXj1DVEDglST2mj7xjzyO8wzdIVvHsiOxSBpWCHU0hCqkjMzZULxbBbIzgcs5pZ29vjd3x+PmZl7kHZjHqReHvyatGE9WSspw04HfafS+p2fDAsYnn6pRK8yAorgYJC/Lbz4D18qq6s1nZPM4jiRnduAVQST7BVkbvdGiQOpvQZ7gjUllEQTjuad84RPWQPM8qb21oX3WCzuluM94DNK3UWkfpzNwBx8mMH0m7v5nhVz7A3ZV40TqjDZxkGOBvTnYcRLc9/PBEZ8i3coktm7uksklzoZo/wBFCgxBb45aF+U4+eR6gtT1Y7LXI111KIUUUUgeFFFFABRRRQAUUUUAFFFFABRRRQBgvbGOdCkqK6NzVgCD7+/zpa2ruq/V9WFW8t/1FwfjE/Y3B4g+AfP1hTZRUqTRDimUVtfowhkfTaStBMf+FuxoY+UUvESD1avXSXtvdW6sji4geMfOIyh9TrlT766ivbCOdCkqLIh5q6hh7jUQ27DRjFtcSRL+rk/rEOPDRIdajyVwPKtMeoa5M0unT4OXq3bDbM9vIJIpXRwNIYMchfm+ryq7trbhJJkz7OhkJ/3lnL1D+vqpNK/xtSntDozsxkia8tfK4tXdR/eRgJ/EaerovkQ6ZLgTxvxdG7jupGWWWJdKGRFIA7WOyMDILE555qfbpmu2dXeG1Z0zpYwtqXPPSdeRnyrE3RirH4naVjJ5NLob93tV8HQ/eH0HtX+rOD+K0N1PkErEL+829dxtGQSXD50jCqo0ogPPSPPxOTUPTz/Q7ej0mtl+tOB+C18HRcV/TbQsIvLr9R92BV1OCWEyrhNvLFOLbU6RdSs0ixEklFdgpJ5kgHBzitOrKsOjSzPO7nuPK1tZCD/eEMntJFNOyuj2FMdTs3J+ffTqfb1MWsH1ELVHdFFlTJlNbK2JPdNpt4nlP0FJA9Z5D2mnTZ3RYImX4fOEY8RbQDrrhvYoOn14I8xVuQbtSsoWa4KoP91aoLaMDw1AmQ+xl9VSuzdjw2ylYY1jB56RxY+LNzY+ZJpMuofgfHp0uRX2Buo0aaIIhYRH0iCsl5KPpScVj9Q1nw000bM2RFbKViQLk5Y8Szt853bLM3mSa3KKzOTZoUUgoooqpYKKKKACiiigAooooAKKKKACiiigAooooAKKKKACiiigANCUUUAJ3SD+jPs/CqK2z6R/876+0VsoMlvJrbO9L2/lV0dHP5iiirXcEQ5LGegUUVhNgUUUUAFAoooA+V9oooAKKKKACiiigAooooA//9k="/>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QEBUUEhQWFRUUFRgYFxgXFhUXFxYVFhQXGBkYGBcXHSYeGhwjHBgYHy8gIycpLCwsGB4xNTAqNSYrLCkBCQoKDgwOGg8PGiwlHyQ0LCosLCwsLCosLCwsLywsLCwsLCwsLCwpLCwsLCksKSwsLCwsLCwpLCwsLCwsLCwsLP/AABEIAOEA4QMBIgACEQEDEQH/xAAcAAACAgMBAQAAAAAAAAAAAAAABgUHAwQIAgH/xABNEAACAQMBBAYECgYHBwQDAAABAgMABBESBQYhMQcTIkFRYTJxgZEUI0JSYnKCobHBM1NzkqLRFyRUg5Oy0hVDRKPC4fA0ZHTiFmPx/8QAGgEAAgMBAQAAAAAAAAAAAAAAAAMBAgQFBv/EAC8RAAICAQMDAQgABwEAAAAAAAABAgMREiExBCJBBRMyUWGBkaHRQlJxkqKx8IL/2gAMAwEAAhEDEQA/ALvooooAKKKKACiiigAorHPcLGpZ2CqoyWYgADxJPAUu3u9TOheAJFCOd1c5SLHjHHweXyPZU9xNSk2Q2kMc06opZ2CqBkliAAPEk8BUL/8AliScLWKW6Pzo1Cxf40hVD9ktVX7e6SLVG+LV9oTDlLc8IFPjFbgAe3AP0jSbtzf29vMiWdgh/wB2nxcePDSvP25rRGhvkzyvS4Ln2tvk0WRPd2dp9BNd3MPYNIB+w1Kl/wBJtmOc20Lo+TrbRn2Q6Gx6waqOitCoihDvkx/uOkm1z2dmRP53Ezzn26wfxrD/AEpEehs7Z6/3GfzFLm7+689+zrbqGKKGbU6IACcZyxHfWLauwJrW46iZNEmV4ZBBDciGGQQfGraIZwV1zxkaP6VGPpbP2eR+w/8AtXuHpJt89vZdsPOFmhPvVc/fUJvJuPNYLmaSAnUFKRyhnBIJ4pgEDA5+Yryu4l4bUXSwloShfUrISEGcsUzqxw8KjTXgNVmcDvY9Jtnw47Qtj9C4+EIPszlh/DTTsrfkSYEG0LaY/MuY2tpD5dYvZJ9UZqgo4i2dIJwMnAJwPE47q81DoiyVfJHUI3oMY/rVvLCP1ijr4fXriyyjzZVqXsr+OZA8TrIh5MjBh7xXL2xN7buyP9XndB83OUPrRsr91Oeyek+GR9V3CYJTzubM9W585I+Ug9er1UiXTtcD49QnyXrRSlsjelzH1gZb2DvltxiZP2tvzJ804/QpksNox3CCSJ1dT3qc8RzB7wR3g8RWdxaNKkmbNFFFVJCiiigAooooAKKKKACiiigAooooAKjNq7dWFhGimWdxlIkxqI5anJ4Rp9JvZk8K1dsbdOpobcr1ijVLK/6K2TGdT+L44hM+ZwOdO72dIgAe3sGYK5+OuWPx1y3InVzVO4AY4cAAOFNrrcmKssUUMu92/MVs/wAcyXl0p7MK5+CWzeY/3rjxPH6lVdt/ee4v5NdxIXPcvJE8lUcB+NRdOmyOjJ54Yna4hie5DG2jYljLpGSCw4IfLia2qMa1uYnKVnAo2Vk80iRxjU8jBVGQMsxwBk8Km92d1xcXxs52aF/jFHAfpkBwrZ7iQeI/Omjo4aOaO42bdKVZS00RUDrY5o+D6O/WMAgd+GFeukjZz281rtOFlYyaCzp6DTx4KuPASKvLu0kUOzu0kqtadRFdF0aJtCRbiJX0QTEo6hsPHgnAYc8Kw9tQm+OwhZ3kka8Y2xJC3c0Mg1IQfVw9lOtxdwWu3YLwsq215EZiTxC9bCyuGA4+lxx9Klve7e6O/t4Q0YSeBnQGNQsRt/kKBnII7hjx8aiLblnwEklHBl6OBr+HxfrNnze9dJra3zPWPsqXn1lpbgnxKPg/jSzu1vE9hP10aox0MhVwSpVxg5AIzWTbe9c13NHK+hepCiJI0CxoqtqAC+urOL1ZIU1pwTnS1LbnaMoiWQShz1zMwKsdCadAHEYHPNNW1Nr22z4YC8jG4XZYhSAIdJM4zrZ+XAjl5VX+8W+09+gWcRcG1akiVGJwRxYcSMGtLeDb0l7N1soUNoRAFBChUXA4EmoUG0kyXYk20WN0V2gtbV52HbulmCeUFvExZvbIVHspP3D2LDM0810pe3tbdpHUEqWYjCKCOIJOT7Km7DpS0o8JVo7cWLQRxLpf47TgSMxAPHJzj3VJ9Fu044I7aCKRTLdXLtOOGVhhhbSjZHyjgj1mqPUk38S60vC+Aqb3bqRw3kEVuSouYopAszKDCZSRpd+WBjOfxqJ29uvc2LYuImTPotzRvquOB/GprYNs21tqmS5YtGpaadm5CCLjjwAwFX217lvrjbu0DEHYQvKXCknRDEo069PIEIPaT50xNrZ/UW4p7r6Cxsva81rIJIJGjcd6nGfIjkR5HhVmbtdI0VxIDOws7s4HwhB8TN4C4i5H63d3MtR28nRuJbu4XZ6hYbWJTK0jnQZdOoorHv0kE54A55cKrmjEbEGZVs6l2ZvBlxDcKIpmGUwdUU4xnVC/fw46D2h5jjU1XN+6W/pt0+DXSme0JHZydcJzweFuakHjgEeWKubYm8YVY+slE1vLgQXXDiTwEU/zZO4NwDHgcNzxWVOJsrtUhqooopI4KKKKACiiigAooooAKgtu7YYMYIGCyadcsrY0W0PH4xs8CxwdKnwJPAcdrbu1jAirGoeeVtEKHkWxks2OSKO0x8BjmRVK9Im9YUNY28hcay13N33E/wAocPkKRjHLgByXi2utyYqyelGjvvvuJ1+C2mVtUYliSddzJnJlkJ4nJ44PPme4BLr0qE5wCcDJx3Ad58qsTdvY6X+yzbWPVrdGRTdCXGt4w3ZaJu5FPEgDPPx479q0YN7Ge7XcWzaC2jZpFnvIOshuCw6gz/2cr3Y5ZPHPurL0ebRMM52deRr1kUpktRLkCO6UHC5HHS3MY4evNQ27u24oeu2deSB7VnOiZMnqJlJ0zR8M6Sef/wDcnSFtmORrUxzrPcwx4muIwVDlWBiOTzYDmfE+5bTfaxuUlqRn3omjt7tNoW0nVzdeTNbSH42KcHMg+lG3EZ+lw8BB7Z3wkmWeGL4u1mm60QnS+hs6jpYjsgtxwMfzhbm5eVy8jM7uclmJLMT4k86dd2uiee4Ae4Jgj56SMykeOk8EHm/HyNTJwrWZsrFSseIIRc1N7N3IvLgApA4U/KfEa+xpCM+zNXHsndmzsh8REC4+We0+f2jDh9gLUg945OR2fMc/3jk/fXNu9VjHaCydGr0yUt5srCz6GrlhmSWJPqiST7woX76306GF+Vdn2RRj/NNTw4LcyT6yT+NeeqrBL1S58G6PpdK5Ep+hlPk3Zz5xx/lNWlddDE4GY5o2+skifeAw++rC6qvqoRyyPVRH1S5chL0yl8FN7R6P76AEmAuo5tERKPaEJI9opfIIPeCPYQfyrotbp+86vrDJ9/Me+tbamx7W9GLmFSfncdQ9Ui9se0sPKt1XqsXtNGK30uS3gyi9n7dlghnijIC3CqsnAaiqnOA3MA8QR35pz6Otr2tvHpZ9MkjM9yzDGm2hwywx/PMjlQQOJGRjgK9bx9EMkYL2bdav6tiOs+ww7L+rst5Gq9kjZGIYFWU4IIIZSPEHiDXTjKF0e1nNcZ1S7kWp0jb0tHbCzjUpJdHrZYxxaON21LG2Ocrk6n93LFRkm6llYW8UO0usS5uhr61ASLUDgqkcnyfSAz7MA1Ebi7fhTaHX3zM7EdiV+2I5cYWSRTxYAefD8Pj2l5tO7a2+EfCEikkcylj1KKT25cn0V4cvYKhR07cLks5at+WKrgAnByM8DjGR3HHdTDufvi1izI69bbS8JoW4qynhqXPJh9/4P+2N0rZLOK2iYR2yAXF3duo1NwIjVM8db5JCjkun53GoJVAJ0klckKSMEgcsjjg4xwz31eMlYhcout5Okd29uKgiTrOttp//AEs5OTn+zzE/7wYOkn0sEHtDi11zbuJvatqzW9zlrOfhIOOY24aZUxxBUgHhx4A8wKvbd/abZNvMwaWNQyScMXEB9GUY4Z7mA5HjyYVitr0s21WakTlFFFJHBRRRQAV4mmCKWYhVUEkngAAMkk+AFe6Wt6rtXYW7nESobi6PcLeM8EP7RxjHeqPUpZZDeEJm++97W8Bn4rc3ilLdT6VvZ59PHc8h7XtUfIqmkQsQACSTgAcSSeQHiald694Xv7uSd+Go4RfmRjgq+wc/Mmvezd1LyWH4TBDIyK+A6cWDLg5AB1cPEDmPKulCKhHc5s5Octj7sPbc+y7liEwwBjlilXg6H0kdSMimWXZCuP8AaOxWZWiOqW3BzLAe8qPlxHjw8PaBhh3mg2gog2qCky9mO8VcSL4LOvyl8/w4mtDeLZabL6pILovcsjmV4WxEIpOCKCOJLLxPHvHlUPd/P8Mstl8vyaO9u3Ib2RJo4eplZfj8EdW8ufSReYyOJ8z7THbK2TLdSrFChd25AdwHMkngFHeTXzZWy5LqZIYV1O5wB+JJ7gBxJ7gKv3dXdOLZkGhMNK4BkkxxY/kg7l9ppd98aIlqaZXSIzdLo/g2cokkxLcYzrxwT9mD6I+me0e7FME0hbny8By/7nzNZmXJyaBFmvOXWzueZHoaa4VLCPfwPFvq7ywPsGR/OtHq6Y7yHEOnwA+4iocxYqLqtLS+RNNurL+ZqdXR1dbXV0dXSdA7WavV0dXW11dHV0aA1mr1dHV1tdXR1dGgNZgiYry9o7j6x31Gbzbm2+007Y0TAdmRRlh4A/rF+ieI7j3VNdXR1dOqsnU8xYm2ELViRzzvDu5NYzGKdcHmrDijr85T3j7xyOK2t2d4OqIgmdltJJke4CKNTqvySR2ih4ZX/wAN6bc2DFtCAwzjzVhjUrY9JfpeI5MOBqgd5N3ZbC4aGUcRxVh6LoeTL5eXcQRXoun6iN8cPk8/fRKiWVwM28m8Vzt67WC2jbqgfi4xwGBw62U8hw8eAHAee3tS5sLWxOzpZHuJU1yCaJVKQ3BA+LQ8CynBDHP8go2G9U9vayW8LBFlbLsqgSMMY0axx0+Xr8TURT1Dx4Qn2nnywq0ejbeN7iJbXUPhNtmSzZj6agfGW7H5rLkeQ4/IFJMe5N61sbkW8nUqNRYgA6RzYKTqK+YGKjLC+eCVJYzpeNgynwIOR7KmSU1hERbg8s6s2VtJbmFJUzhxyPBlYHDKw7mVgVI8Qa26TN1NvJI8cycIdoAtp7or1F+NT7aqW9cbH5VOdc2SwzpReUFFFFVLHmRwoJJwAMknkAOZqmOkbeArZY5S7SfrmHetpHgQJ5ZAVvWX8as3e5i8K2651XUiw8OYjOWmP+EkntIqgekXbXwvaMzL6EZ6qMDkEi7PDyJ1H21pojlma+WEQNlZPPIscSM7ucKqjJJ8hTZsTeK82LL1FxHIIn4tCxKHBP6SJx6LcOYODjj5Q25+8IsLpZmTWul0ZQdLaXXSSrdzCm2DY9teTRz2l0tw0eP6pfsVcqM4QSE4YDJ4e+tU34a2M0F5T3Jfe7bltJYxT9Sl/E2tGmkZYriKQ5MaN1YB4Dn44z35NQ0x7+2cEN68dtgJpQsivrRJSvbRW7wpOPaRUp0T7q/DLzrHGYrfDnPJpCewp8sgsfJfOojiuGomWZz0lgdGm5gsLfrpV/rEwBOeaIeIj/At54HdTYRnia2JOJrzorg3Tdkss7dUFXHCMGis9nDlx5cfdRorbsI+Z9lUrhmSLzn2sy3gyjeqo64h9E+IHvFSk47J9VYDFmIeXGtFsNTEVy0kZoo0Vn0UaayaTTqMGijRWfRRpo0hqMGijRWfRRoo0hqMGijRWfRRoo0hqMGiobfbdNdp2pXgJo8tE3g3gT81uR8Dg0waK+pwNMqk65akLsipxwzliaFkYqwKspIYHgQQcEHzzVidHOyEa1eeCKGe7WbT8e4WO3j0ZExQ+lxz7uHI1m6aN1uqlW8jHZm7MnlIB2W+0o4+anxqubCNGlRZHMaMwDuF1aVJ4nSOeOeK9An7WGUcJr2c8MsfbG+MNo0j/CHv71kePrM6bWAOMMI0HBvw8xVaS27JjUrLqGRkEZXlkZ5jgePlVg7K27sizLiGJ5JFicx3FwmtTMB2AsI5KT3nBFL+9G+J2jDB165uIjIGkGlVaNjlV0gc1P3euiGz2RM8NbsnuizaTSLNY6sO4E9sT8i5hww9hCjPkp8avHY+0hcwRzKMCRQcd6t8pT5q2VPmK5Z2LtRrW4inT0onV/Xg8R7Rke2ukN2rlRNPEpzHJouof2dyCWA9Uqu394KR1EcPI/p5ZWBiooorIahN3t2r1Us039isndf29yxSP2gREf3lc5Gri6S7/FjeMOdxfrCP2dtEoI/xI399VrubEG2jaKwDA3EQIIBBBcZBB5it9KxFswXPMkiHoqw2ilNrfERFWR2k6yW2iXWkaRHq2UD4mRRpdO5tTDiTUFv8rG6LaAEVIVBWNUTU1vHIR2QBklmbx4+FOU8vAqUMLIs1de6tq2z9nRhezJLh28dUgDnP1Y+rX1s1VJu/YCe6hjb0XkXV5IDlz7FBp53n6QSsqoIRwjViNeMNKokK+j3BlX7Nc71OF1leilb/AGN/p0qa7Ndz2HEbyT/OH7q1kXemb6B+z/I1Wf8ASIf1A/fP+mj+kQ/qB++f9NebXp/qS+P9y/Z6B9f6e/h9n+iyjvPN4r+6KddiyM0CM+NTDUcDHPl92KovZG+b3NxFCsAzLIqDtnhqYDPo9w4+yugI0CgAcgMD1CtvR9N1NMm7/pvkydV1HT2xSo+u2D5M2FJ8AfwrFYTa4kYDAZQcHnxrOwyMeNeLeEIiqOSgD3DFdDD1Z8GHK04ImbaMaymIthvMYHHiOPKtnTSX0tXzWixTrHrDExtxxg41L3Hn2vdVeL0oSjgIyP71v5VkVXUuTxDK8PKX+zT7Xp0lmeH5WGy99Na7X0YODIgP1hVIP0nyNwaMkecrH8qxf0iH9QP3z/pqJU9Z/DV/kiY3dJ/FZ+GXM+8sIfTkkfOAyv8AOpOKQOAVIIPIiqG/pEP6gfvn/TX1ekdhyhx6pD/ppcKOvT7q0/qi87+ia7bH9mX5prXubxIhl2C+vn7udUaekyT9Wf8AFb+VeD0in9SP3z/ppkqesx21f5IpG7pM72fhlwHeuLVjS2n53D8OdSkV9GwyrqftD8Kov+kQ/qB++f8ATR/SGf1A/fP+mkw6f1Be9BP6obO/oX7s2voy5d5rGK8s5rcsup17PEHD5Gg8OXb0+81zS6EEgjBBwR4EcxVhbu9IBe5jjMQUSnq86+RfsqfR7m0n2Usb6QgXjuBpE4WYDwMqhnX2PrHsrtdB7aKcbo4+G+Tj9d7GTUqpZ+mCDozTLucqlLsPGsmIEYZUFsi6gUhWPo6gxB9lPe0LBXndRE6mW37TiCBGhAnu9PWRsDgaUVNSjiEB1DIrfKzDwY415WSn6vDo72rrttnyk8Y3msZPqsvWxZ9RjjUfWqsN6bgmKyVwuv4N1jEIiE9bIxQHSBnEapxPjTJ0a35FjfL3wNb3a/3MgZ/4UA9tUt7o5/74F6u2WC+c0V81r4j30VzjoZRRHSXdZsbEfrZbyc/bnLD7nNV0jkEEEgjkQcEHyIp46SG/q2yh/wCxVva+kn8KXt093jtC7S3DiMuHIYjUBoRmxjI54xXTrwoZfzOZZlzwiNa8chgXchsassx1Y5auPHHnXh5mPNie/iSeIGB93CrHsOgm7ZwJpYUTPaKszsPUpVQePmKrm5h0Oy/NZl/dJH5VaMoy4KyjKPJPbjW2u4kxzEEgH1ptMA++WtPeKfrbudxyMr4+qGIX7gKnOjRPjZT/APHHsN5Cf+mllxkk+Jz76F7zJfuowaKNFZtFGirlMD50KbC66/M5HZt0JH7STKr/AA6z7qviq06Ltr2NlYgPdQrLIxeQM4UgngqnPgoHtJpxXfaxP/GW/wDip/OuddmU+DoU4jEmqK17PaMUwzFIkg8UdWHvUmtikDxe6QNi/C9nTxgZYJrT68faHvwR7a5m0110a5k3y2L8Ev54gMKshK/UftL9xA9lbOmlzEx9THiRAaKNFZtFGithkwYdFGis2ijRQGDDpo0Vm0UaKAwYdNGis2ijRQGDHGxQhhzUgj1g5FNXSLEC0TjkTMvs63r1/huBSzopq31GbO3b6SfxWFoT/lqkveRde6xLVyM4JGRg4PMc8Hx5Vla9kJJLuSw0k6myV+aTniPKsNPuyeiSW4eACePTNAJywDMURtIUFeGSSTjiB2G8KmUox5IjGUuBDZyeZJ4AcTngOQ9VO/RMNdzcw909lOmPE9n8s1B747pybNuTBIwfsh0cDAZDkZweRyCCPKprodbG14h85JR/ymP5VSbTg2i0E1NJm5/SXJ840Uq/7L8vwoqmmAzVIYekhf6tso/+xUe1dIP41p9FEmnbFt5mQe+F6mOku2xY2B/VPdwH+7n0j7kNINhcvFKjxEiRWUoRzDA8Me2rQWYY/qUm8Tz/AEOk9m2G0Alv11xGXSd2n0qMSQEMEQYQYIOk93fxNc47ZGLmbHLrpMY8Osar4j3N2hKpml2i8Vw8QRlijTqkHE6ccyQSe2MHicVQ+2NlSWs8kMow8bFW8D4EHvBBBHrpdGMvcbfnC2Gbozf46Qf/ABz7BeQj/qqAkiwSPAke41IbiXGm5YDm8EuPrRqJl++IVl3htQl3Oo5da5H1WbUv3EU5e8xS3iiI0VZ25XRjb31ik0vWxuzOAVZcMobAbSyn1cPCq40Ux23SDfxxrGk5VEUKoEcXBQMADs1Fik12loaU+4ef6Dbf+0ze6P8AlWxD0I2Y9KW4b7Ua/glVzNvzfvzu5fYQv+UCtR95btud1Of76T+dL0W/zDNVf8pdexejazs5BLEkgkXkxlkz7QpAI8iMVr7wbgyXMpkj2hdREnOnWxRfJQrLpHvqnot6LxfRupx/eyfma3oekHaCcrpz9YI3+ZTVPYzznJb2kMYwWHDuDtFD2drScPnI7fczmkDpL2ZLDcp8IuVuZjGNREaxlVB7IYKeJPHzr0ekzaP9o/5cX+mlq5maR2dySzHJJ7yaZXCSeZYFzlFrCNTRRorPooEeaeJwYNFGim213CcRiS6ljtFb0BNnW/mEHEDzNZoejlpji2u7SdsZ0rIQ+B9Eiqe0j8S/s2JmijRU7tjc+6tOM0Lqvzhhk/eXIHtqJ0VZNPgq4tcmDRRorPoo0VJGDBppl347Npbr9Jf4LG0B/wA1QcNsXYKObEKPWxwPxqZ6Sph1kSDkOuf2NMYl/ghU+2qP3kW4ixMNdIbIaG3snv0fIktISBwwohhKqi/aJ4eJrnGNNRA5ZIHv4VZ/SDu5mCOTZjtLbAiOWKAs0azIM9ZoThk54nHPB76pctTSLUvCbIjpWaYSWaXOTMlmnWNw7Ts7auI4HBGMjvzWLodXO14T4JKf+Uw/OlzbyXKy6LwyGVVXhK5dgrDUBkk4HHOPOmbokOi7nm7oLKd8+GNI/nUtYrwQnmzJA/7THlX2p3+jmT5p91FV1QL4Y0dJlhmxul77baAk9UdzGrZ/flPuqp9n3PVTRyYzokRseOlg2PuroPfDZXWyXEOP/WWLaf29q+pfaRKv7lc6UUPMcFb1iWS/9rbnXW0LkXMe0njtnCvGseoFVKj0dLBTnnqOeflVa9MLIdquEOSscSueZ1hOOfPGnNNG4e79xPs6NrTaUlvlnSSNgGVZAeAj4grle1w55pe3u6LZrS2a7NwlwuoFiobUdbY1liTntEZ9dUrxGWG/kXszKOUvmKOw9ofB7mGXujkViPFQe0PauR7acd8dn6JUYcQU6snxMJ6sH2xiJvtUgVY9lJ8N2ap5yRDB8dcCYP78Gk+u3NPls0xVe6aFfRRorPpo0VYtgwaKNFZ9NGmgMGDRQseTgDJ8O+pjd7qBcx/ClLQk4biRjPJjjjgHmPDNXzszYtvAo6iKNARwKqMkfW5n30qy3R4GQr1FE7P3GvZ/Qt3we9xoHvfFMVn0NXLfpJYo/IanP3AD76t95SOSk+rH5msDXT90LH7SD86yS6t/8h8enRXcXQkPlXR+zEPzamTYXR3BZqTGSZu6Z1VmX6insr99TbXk/dB75U/lWJr267rdP8UfyrPLq2+c/Z/ofHpl4x91+xaveiaKdzJNc3EjnmzGMn1ejwHkK3t3ejeCxnE0ckrMFYYYpjDDB5KDUk17ed0Ef+JWNtoXv9nT97/7Ut9dtjEv7X+i66TfOY/dfszXe77POZluJo9ShTGCjREDxR1I41B7wdF1tcgtHiGX5yLhGP0o84Hsx7akjta9H/DD2H/vXk7w3I9K1Ps1fyNUXXxj/Mv/AC/0XfRSfwf1X7Kxvuim+j9FElH0HGfc2DS7fbDng/TQyR/WRgPfyq7Tviy+nbuPafzWsib6QtwZXHjwDD8adH1eny1+UKl6bb4X+mUxutbE3KuBnqgZMeLJ6A9shQe2oXfK5D3sgBysWmFT4iFQhPtYM3tq3t8do21vEbi3jRWCdYzBNBZtWmBSPOXt+qE1Q5OeddSqas71wc26Lh2Pkn9wLMS7TtVOMCZWOeAxH2/+mrR230z29tciK3iEsYf46QHSMk9oxgDtkceJ549tKXQ7uxbXs0/wkJJoVdEbEgnJOp8AjIGAPtVYN7NsvZodkt4Yp44GmQNGFc8WRQC3HJIPDwyaXa4ueGslqk1DKeClN89tLeX886Z0SP2MjB0KoVeHdwApp6NbEmyv3HObqLRfXPJob7nU1X0jliSeZJJ9ZOTV1dHWytFrs+MjjNLLev8AUiXq48/aeJh6qZb2wwLq7p5LP+Dp80e6vtesUVzss6OEQm9g6uOO5HO1lWU/siDHN/y3Zvsiufd/9ifA9ozxgdgt1kfh1cnaGPVkr9mum5oQ6lWGVYEEHkQRgg+yqV6Sdgs9mrnjLs9/g0p72gODBIfslcnxZvCtNEsPBmvjlGh0NyRy3Rt5i/NZ4QHZQJoiCTpBwSUyOPcD404bc2s+2pJNn7PeOOCMAXEp+UNWNESDiVyOJ4Z8QOdI2108TB42ZHHJlJVhkYOCOI4Eirj3J6PLWKJb5ryRopIgT2uoXjjWsjK2SNQxjI5cc022Ki9T+gqqTktP3Kh2ps17aaSGQYeNirDzB5jyPMeRqa3F258HuNDMFSbSCx5JIpzHIfIN2W+i7U49Lex47qJNpWwYpkRyEqyh1H6OVdXEr8nV39mqqp0XriKkvZyLA3h2T1MvZUqj5Kg/IIOHjPmjZHmMHvqL0VO7sbXW/tjBM2JY1HaPElUGFm8yowkg5lNLc0NRt1ZNE5RxhlOCPzB7weYPfURfhjed0amijRWbTRpq5Bh0VYnR3vv1em2uG7PKJz8n6DHw8D3cqQdNGiqTiprDLRbi8nRtFIPR5vHcOqxSxyPHySYKxC4+Szd48+7v8nme6SMZdlUeLEKPvrnyi4vBrUsrJlopb2h0hWcPDrOsPhGC38XBfvqHPSzGT2beQj6y59wzUquT8A5xXkfKKTYOlG3P6SOaPzKgj7jn7ql7PfSzl9GdAfBsof4sVDhJcoFJPyTdFY4rlXGVZWHkQfwr00gHMge2qFj0a0tpQwrGzyoulQSSVB4Dw86y/wC0I8gdYmTwA1rknwAzVfdJW/AgjxGQTkiIfPlU4Mp+hGeXznx3KalVa3hoh2aFnJX3SVt3rJeoXgEOqQDkJNOlY/VEnZ+s0lJiIWIAGSSAAOZJ4ACvjuSSSSSTkk8SSeZJp06NN35pJWvEgE62naEZYqZJMEqEOCCy8GwfKuntXHY5jbsmM2y91Y3s0hspBHtW0PXSBlMcuph2oiWHo8QBzXlng1Rm+/SF8L2ckEiaLsy6bldJXAhJ08x3sQcZ4YNWXdbaVLUX7WD9agPWqUVZ4gBhiCwBdQO8Hlx8QKG3x3i+H3stxp0hyAq8MhFGBqxzbhkmkV98svwPseiOER+ytnNczxwp6Urqg9bHGfZz9ldJbtWi9fM6D4uBUs4fqwDMhHrkbSf2VVF0V7OMZmviurqF6uBfn3U2ERR+8B9vPdV5bE2Z8Gt44s6ii9pvnuTqdz5sxZvbVeolvgt08dsm9RRRWQ1hSxvTYoriWQZgmT4NdD/9bkiKU/UdiM9wkJ+TTPWK6tllRkcBkdSrKeRVhgg+ypTwyGsnLG8mwnsbqS3k5xtwPzlPFWHrGD769W21biWBbFCXjaYOsYAJMpGkAHnjjy8TmrM393Te4gZOLXdiuVPyrmyJOlvN04g+YPzxVQI5Ugg4IIII4EEcQQa6UJa0c2cdEi7dwN1b6S3SPaB0WkYcC3YduTOcdYRxCKTkA+A4cqq3fPd5bG6aON1kiPajdWDZQ8gxHyhyPsPfTqu8d/t63jtbfsMi4u31qiyAsFVvnEYBLKOZPqpzO4FmNmPZM+rqNTtJw1xyldZYD5PD5PhjPjSFNwlmX2HuCnHEfuUDZXrwyLJGxV0IKsOYI/8AOVWbs7aEO1IPkxzRLxHdGPxMBPfziJweyQRWd3s+SHT1iMnWIHTUCNSNyYZ7jXyyvXgkWSJijocqynBB/wDO7vrTKOrdGeMtLwx2urNonKOpVhzB/HzB8RzrFoqW2JvVBfosVwFjlHBcEKpJ/Us3BCT/ALpjpPySp4V62jsF4cn0kBwWAI0nwdTxQ+R9hNVUvDH4zuiI0VtQ2KvykAPg2R9/KseijRVgJGHY8g5S4H0Wb8sV6fZcY4yyk+sj88mo5OHcPaM1lEo+Yn8X86rgnJt9dbR8l1H1E/5q+Nt7HBEA9Z/IVqmfwRB9nP45rG7E/wDYAfhU4DJsnbsh7l9x/nWrNOr80APivD7uVedFGijCIyYQMcuFe0jZyFGWJOABkkk9wFb9jsd5uIGFBwXbgoPhnvP0Rknwra2ptu32YpUfGTkYK5w/H9YQfiU+gD1jd5UcKhy8LkMeWem6rZsJmmIMhyqhSMk8jHER39zyjgo7K5Y8K02vtaS6lMkhGTgADgqKOCog7lA4AUbV2tJdSGSVtTEYGBhVUclRRwVR3AVjsLCSeRYokLu5wqqMkn/zv7qtGON2JnPVsja3e2BLfXCQQjLNzJ9FFHN2PcB/276tnbFlfbEtIItnnr1zI0v9W1H5J1MVJwvHHHjw5kDht7lbm2qWk9n12LqRR8K6s6ZUB49Wuoeh3Ejgck94r1vJvndbH7LWkRtRiK2xMdfYQYLA5JGPIYxz5E5pzc5YX2HwgoRyxH3p6Ub6SGazuIo4nPYkKhlcDIJXGojiO8dx86RLS1aWRY0Us7sFUDmWY4A99ZtrbUe6nkmlOXkYs2OAye4DwAwB6qsDoz3eaFBelA00pMVkjcjIQdczfQQajnwDeIp+1cRO9kh93T3dWJordcGOwGqRhylvpFyT59WjH2yL82netLY+y1toVjUlsZLMfSd2JZ3bzZiT7a3a50nlnQisIKKKKqWCiiigCK29stpQskJC3EJLRE8mz6Ub/QcDB8DpPMVR/SFuoq/122QrDI5WaIjtW1xntIwHIE8u7jw4Fa6Fpe3g2MQzTRRiTWui4gOMXEWMcM8OtUeie8dk9xDqrHFirK9SOb9i7Zls51mgbS6Hh4Ed6sO9T3irr6ONpQXezLgSygPI8z3fEJp60nJz3KUGM+vwqst9dy/guLi2Jks5T2H46o274pBzDA5HHwweNKqSkAgEgMMHBIyMg4PiMgH2VslFWLKMUZOt4Zce2baTb0PU2NvClrbsFiuJSysdAwyxKASFxgcfDx5VtvNuXdbOYC4jwrei6nUjeQbuPkcGrQ6L96NeyntrfT8LgWQxoxA6zUSysM88E4I8h41s7F2BLDZyHajS3EFxGskqOGZ7eVcs3AEsBywU5EcQBxpSm4NrwOcFNJ+SiqaN3+kCe20q/wAdGowAzESIvgknPH0WDL5UvXzoZXMSlYyx0Kx1MEz2QT3nFYK0tJ8mVNxexa9ptiwveTCKQ/JbTE2fUT1L/ZZD5Vmud2HX0WU55Bvi2PqD4B+yxqoqkNm7w3FtwhmkQfNDHSfWh7J91U0NcMarV5RYE+x5k9KJwPHSce8cK1jHjnUJadJl1HzEL+fV9WffCUqSTpcl+VCD6pp/+otR3fAvrgbAStmDZcr+hG7epWP34qPbpdl7oB7Zpv8ApK1H3fSfdPySFfWryn/nMw+6ju+Aa4fEbLfdmRjglV8s63/cj1Ee3FfLu5sbL9NIHcfJ4O2f2UbYH9449VV1tDem6uBplnkK/MB0J+4mF+6oqjQ3yyjtS4Q47c6SZpezbgwrjGrIMunwDABYh5RgeZNJxNFPW6HRmbiNLm7kEFqzKFIwXk1OEGOYQFjjU3u76s9MEU7rGKmxNhy3kywwLqZjjwVR4se4Vdey9ym2TGgt2iR2VjcXkwUhCMaIlRiNKMxxnOeHjjGtvxdR7Gs2t4rNDb3CaFYEgiXjq65vSZsYZSPA8sVD7m9J8S7Nmi2gRL1QCRoRqedGB7JyMEDGNR7iPLOecpTWVwPhGMHh8mfbCdda/wC13uBFdRSYjC9mJlicr1KMO1Lr4nXxznGAOVeb4b3S7SuDLJ2VAxGgOVRfAeJPMnv9grFvLvRLfyBpMKiDTFEnCOJO5VH4nv8AurNulujJtCUgERwxjVNM3BI0HEkk8M45D8qbGKgsyFSk5PETZ3H3SF5I0kx6u0gGqeQ8OA46FPzm8uQ88ZvndzZhJ+ESJ1ZKCOCLGPg9uMYXHc7YBbwwq/J4xu7O78bpFoQx2cBDQRsMNPIOPwmUHz4op+sfkgONZLbNTNdVelBRRRSB4UUUUAFFFFABRRRQAu7a3fIMkkCLIJR/WLdsCO4GPSGeCy45NybAB7iKZ3t6P+rVrmx1SW4JEkZB662Yc0kQ8cDx9/DieiKidqbB6x+uhfqbgDGsDKuo+RMnJ19xHcRTq7XETZWpHLMMzIwZWKsOIKkgg+II4imTanSLeXFrHbvK2lNWpwWDygjAEjZ4gAkeeeOadd6ej2K5kwqrZXjZxGT/AFW5PjDJjssfm4B8V76rHa+xJrSQx3EbRuO5hwI8VPJh5itsZRmYpRlA00jLHABJPcBk+4VcG4XRNGsYl2ihZpuzHCdQ0AgnU5Xk+Afq+s8Kp2RteW0mWaBtEiZwcA8xg8GBHEEirB2N0wFrqOW9RxoQpmBmVWJOdUkRbDY44A8SfDEWqbXaTVoT7hf323TjttqfBYDpR+q0mRuCmTHNvmg1h3g6N72xjaWaMGNcZdHVgMnAyPSHEjups21HBtbbdtJbTI8bJG8obKFRFJxUhsZYgjA/KrKu7xbue62fKuAbdWU/PjkDKzD6rYpbtlFL8jVVGTf4Oa7rZssX6SKRM8tSMufVkVrZq998duy2dxsuzSTUS0YlLAN1gDJFx1cePbPrrd33281rfWEMcUbJcOVkUxqSwLoowe4jUTVlc9tirpW+5z3XuGBnOlFZieQUEk+wVaXTbuvb24hnhRY2kZkdVAVWwuoNpHAEcjjnkUh7qb1S7OuBNCRxAV1IBDpqBK+XLmOVMjPVHUhUoaZaWbeyeju+uZOrWAowUOetIjwjEgNhuJGVPId1T2x+i2NjdfCbtUNnnrViXWQoj16gSRw9IYxnKmrVtYIbqaHakUhKi2dSuTgqe1gjuZTqB/7Uv7d3hsH2ddXUUkaS3ttpKF1Ds6qygFOeoaiCe/SKz+1lLZGj2UYrJ76MdiWo2XE7wIxn6xZHKA5UPIO2W9FcKB6yKXt+90LyytZI7ORm2flpXj1DVEDglST2mj7xjzyO8wzdIVvHsiOxSBpWCHU0hCqkjMzZULxbBbIzgcs5pZ29vjd3x+PmZl7kHZjHqReHvyatGE9WSspw04HfafS+p2fDAsYnn6pRK8yAorgYJC/Lbz4D18qq6s1nZPM4jiRnduAVQST7BVkbvdGiQOpvQZ7gjUllEQTjuad84RPWQPM8qb21oX3WCzuluM94DNK3UWkfpzNwBx8mMH0m7v5nhVz7A3ZV40TqjDZxkGOBvTnYcRLc9/PBEZ8i3coktm7uksklzoZo/wBFCgxBb45aF+U4+eR6gtT1Y7LXI111KIUUUUgeFFFFABRRRQAUUUUAFFFFABRRRQBgvbGOdCkqK6NzVgCD7+/zpa2ruq/V9WFW8t/1FwfjE/Y3B4g+AfP1hTZRUqTRDimUVtfowhkfTaStBMf+FuxoY+UUvESD1avXSXtvdW6sji4geMfOIyh9TrlT766ivbCOdCkqLIh5q6hh7jUQ27DRjFtcSRL+rk/rEOPDRIdajyVwPKtMeoa5M0unT4OXq3bDbM9vIJIpXRwNIYMchfm+ryq7trbhJJkz7OhkJ/3lnL1D+vqpNK/xtSntDozsxkia8tfK4tXdR/eRgJ/EaerovkQ6ZLgTxvxdG7jupGWWWJdKGRFIA7WOyMDILE555qfbpmu2dXeG1Z0zpYwtqXPPSdeRnyrE3RirH4naVjJ5NLob93tV8HQ/eH0HtX+rOD+K0N1PkErEL+829dxtGQSXD50jCqo0ogPPSPPxOTUPTz/Q7ej0mtl+tOB+C18HRcV/TbQsIvLr9R92BV1OCWEyrhNvLFOLbU6RdSs0ixEklFdgpJ5kgHBzitOrKsOjSzPO7nuPK1tZCD/eEMntJFNOyuj2FMdTs3J+ffTqfb1MWsH1ELVHdFFlTJlNbK2JPdNpt4nlP0FJA9Z5D2mnTZ3RYImX4fOEY8RbQDrrhvYoOn14I8xVuQbtSsoWa4KoP91aoLaMDw1AmQ+xl9VSuzdjw2ylYY1jB56RxY+LNzY+ZJpMuofgfHp0uRX2Buo0aaIIhYRH0iCsl5KPpScVj9Q1nw000bM2RFbKViQLk5Y8Szt853bLM3mSa3KKzOTZoUUgoooqpYKKKKACiiigAooooAKKKKACiiigAooooAKKKKACiiigANCUUUAJ3SD+jPs/CqK2z6R/876+0VsoMlvJrbO9L2/lV0dHP5iiirXcEQ5LGegUUVhNgUUUUAFAoooA+V9oooAKKKKACiiigAooooA//9k="/>
          <p:cNvSpPr>
            <a:spLocks noChangeAspect="1" noChangeArrowheads="1"/>
          </p:cNvSpPr>
          <p:nvPr/>
        </p:nvSpPr>
        <p:spPr bwMode="auto">
          <a:xfrm>
            <a:off x="368300" y="1508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hQQEBUUEhQWFRUUFRgYFxgXFhUXFxYVFhQXGBkYGBcXHSYeGhwjHBgYHy8gIycpLCwsGB4xNTAqNSYrLCkBCQoKDgwOGg8PGiwlHyQ0LCosLCwsLCosLCwsLywsLCwsLCwsLCwpLCwsLCksKSwsLCwsLCwpLCwsLCwsLCwsLP/AABEIAOEA4QMBIgACEQEDEQH/xAAcAAACAgMBAQAAAAAAAAAAAAAABgUHAwQIAgH/xABNEAACAQMBBAYECgYHBwQDAAABAgMABBESBQYhMQcTIkFRYTJxgZEUI0JSYnKCobHBM1NzkqLRFyRUg5Oy0hVDRKPC4fA0ZHTiFmPx/8QAGgEAAgMBAQAAAAAAAAAAAAAAAAMBAgQFBv/EAC8RAAICAQMDAQgABwEAAAAAAAABAgMREiExBCJBBRMyUWGBkaHRQlJxkqKx8IL/2gAMAwEAAhEDEQA/ALvooooAKKKKACiiigAorHPcLGpZ2CqoyWYgADxJPAUu3u9TOheAJFCOd1c5SLHjHHweXyPZU9xNSk2Q2kMc06opZ2CqBkliAAPEk8BUL/8AliScLWKW6Pzo1Cxf40hVD9ktVX7e6SLVG+LV9oTDlLc8IFPjFbgAe3AP0jSbtzf29vMiWdgh/wB2nxcePDSvP25rRGhvkzyvS4Ln2tvk0WRPd2dp9BNd3MPYNIB+w1Kl/wBJtmOc20Lo+TrbRn2Q6Gx6waqOitCoihDvkx/uOkm1z2dmRP53Ezzn26wfxrD/AEpEehs7Z6/3GfzFLm7+689+zrbqGKKGbU6IACcZyxHfWLauwJrW46iZNEmV4ZBBDciGGQQfGraIZwV1zxkaP6VGPpbP2eR+w/8AtXuHpJt89vZdsPOFmhPvVc/fUJvJuPNYLmaSAnUFKRyhnBIJ4pgEDA5+Yryu4l4bUXSwloShfUrISEGcsUzqxw8KjTXgNVmcDvY9Jtnw47Qtj9C4+EIPszlh/DTTsrfkSYEG0LaY/MuY2tpD5dYvZJ9UZqgo4i2dIJwMnAJwPE47q81DoiyVfJHUI3oMY/rVvLCP1ijr4fXriyyjzZVqXsr+OZA8TrIh5MjBh7xXL2xN7buyP9XndB83OUPrRsr91Oeyek+GR9V3CYJTzubM9W585I+Ug9er1UiXTtcD49QnyXrRSlsjelzH1gZb2DvltxiZP2tvzJ804/QpksNox3CCSJ1dT3qc8RzB7wR3g8RWdxaNKkmbNFFFVJCiiigAooooAKKKKACiiigAooooAKjNq7dWFhGimWdxlIkxqI5anJ4Rp9JvZk8K1dsbdOpobcr1ijVLK/6K2TGdT+L44hM+ZwOdO72dIgAe3sGYK5+OuWPx1y3InVzVO4AY4cAAOFNrrcmKssUUMu92/MVs/wAcyXl0p7MK5+CWzeY/3rjxPH6lVdt/ee4v5NdxIXPcvJE8lUcB+NRdOmyOjJ54Yna4hie5DG2jYljLpGSCw4IfLia2qMa1uYnKVnAo2Vk80iRxjU8jBVGQMsxwBk8Km92d1xcXxs52aF/jFHAfpkBwrZ7iQeI/Omjo4aOaO42bdKVZS00RUDrY5o+D6O/WMAgd+GFeukjZz281rtOFlYyaCzp6DTx4KuPASKvLu0kUOzu0kqtadRFdF0aJtCRbiJX0QTEo6hsPHgnAYc8Kw9tQm+OwhZ3kka8Y2xJC3c0Mg1IQfVw9lOtxdwWu3YLwsq215EZiTxC9bCyuGA4+lxx9Klve7e6O/t4Q0YSeBnQGNQsRt/kKBnII7hjx8aiLblnwEklHBl6OBr+HxfrNnze9dJra3zPWPsqXn1lpbgnxKPg/jSzu1vE9hP10aox0MhVwSpVxg5AIzWTbe9c13NHK+hepCiJI0CxoqtqAC+urOL1ZIU1pwTnS1LbnaMoiWQShz1zMwKsdCadAHEYHPNNW1Nr22z4YC8jG4XZYhSAIdJM4zrZ+XAjl5VX+8W+09+gWcRcG1akiVGJwRxYcSMGtLeDb0l7N1soUNoRAFBChUXA4EmoUG0kyXYk20WN0V2gtbV52HbulmCeUFvExZvbIVHspP3D2LDM0810pe3tbdpHUEqWYjCKCOIJOT7Km7DpS0o8JVo7cWLQRxLpf47TgSMxAPHJzj3VJ9Fu044I7aCKRTLdXLtOOGVhhhbSjZHyjgj1mqPUk38S60vC+Aqb3bqRw3kEVuSouYopAszKDCZSRpd+WBjOfxqJ29uvc2LYuImTPotzRvquOB/GprYNs21tqmS5YtGpaadm5CCLjjwAwFX217lvrjbu0DEHYQvKXCknRDEo069PIEIPaT50xNrZ/UW4p7r6Cxsva81rIJIJGjcd6nGfIjkR5HhVmbtdI0VxIDOws7s4HwhB8TN4C4i5H63d3MtR28nRuJbu4XZ6hYbWJTK0jnQZdOoorHv0kE54A55cKrmjEbEGZVs6l2ZvBlxDcKIpmGUwdUU4xnVC/fw46D2h5jjU1XN+6W/pt0+DXSme0JHZydcJzweFuakHjgEeWKubYm8YVY+slE1vLgQXXDiTwEU/zZO4NwDHgcNzxWVOJsrtUhqooopI4KKKKACiiigAooooAKgtu7YYMYIGCyadcsrY0W0PH4xs8CxwdKnwJPAcdrbu1jAirGoeeVtEKHkWxks2OSKO0x8BjmRVK9Im9YUNY28hcay13N33E/wAocPkKRjHLgByXi2utyYqyelGjvvvuJ1+C2mVtUYliSddzJnJlkJ4nJ44PPme4BLr0qE5wCcDJx3Ad58qsTdvY6X+yzbWPVrdGRTdCXGt4w3ZaJu5FPEgDPPx479q0YN7Ge7XcWzaC2jZpFnvIOshuCw6gz/2cr3Y5ZPHPurL0ebRMM52deRr1kUpktRLkCO6UHC5HHS3MY4evNQ27u24oeu2deSB7VnOiZMnqJlJ0zR8M6Sef/wDcnSFtmORrUxzrPcwx4muIwVDlWBiOTzYDmfE+5bTfaxuUlqRn3omjt7tNoW0nVzdeTNbSH42KcHMg+lG3EZ+lw8BB7Z3wkmWeGL4u1mm60QnS+hs6jpYjsgtxwMfzhbm5eVy8jM7uclmJLMT4k86dd2uiee4Ae4Jgj56SMykeOk8EHm/HyNTJwrWZsrFSseIIRc1N7N3IvLgApA4U/KfEa+xpCM+zNXHsndmzsh8REC4+We0+f2jDh9gLUg945OR2fMc/3jk/fXNu9VjHaCydGr0yUt5srCz6GrlhmSWJPqiST7woX76306GF+Vdn2RRj/NNTw4LcyT6yT+NeeqrBL1S58G6PpdK5Ep+hlPk3Zz5xx/lNWlddDE4GY5o2+skifeAw++rC6qvqoRyyPVRH1S5chL0yl8FN7R6P76AEmAuo5tERKPaEJI9opfIIPeCPYQfyrotbp+86vrDJ9/Me+tbamx7W9GLmFSfncdQ9Ui9se0sPKt1XqsXtNGK30uS3gyi9n7dlghnijIC3CqsnAaiqnOA3MA8QR35pz6Otr2tvHpZ9MkjM9yzDGm2hwywx/PMjlQQOJGRjgK9bx9EMkYL2bdav6tiOs+ww7L+rst5Gq9kjZGIYFWU4IIIZSPEHiDXTjKF0e1nNcZ1S7kWp0jb0tHbCzjUpJdHrZYxxaON21LG2Ocrk6n93LFRkm6llYW8UO0usS5uhr61ASLUDgqkcnyfSAz7MA1Ebi7fhTaHX3zM7EdiV+2I5cYWSRTxYAefD8Pj2l5tO7a2+EfCEikkcylj1KKT25cn0V4cvYKhR07cLks5at+WKrgAnByM8DjGR3HHdTDufvi1izI69bbS8JoW4qynhqXPJh9/4P+2N0rZLOK2iYR2yAXF3duo1NwIjVM8db5JCjkun53GoJVAJ0klckKSMEgcsjjg4xwz31eMlYhcout5Okd29uKgiTrOttp//AEs5OTn+zzE/7wYOkn0sEHtDi11zbuJvatqzW9zlrOfhIOOY24aZUxxBUgHhx4A8wKvbd/abZNvMwaWNQyScMXEB9GUY4Z7mA5HjyYVitr0s21WakTlFFFJHBRRRQAV4mmCKWYhVUEkngAAMkk+AFe6Wt6rtXYW7nESobi6PcLeM8EP7RxjHeqPUpZZDeEJm++97W8Bn4rc3ilLdT6VvZ59PHc8h7XtUfIqmkQsQACSTgAcSSeQHiald694Xv7uSd+Go4RfmRjgq+wc/Mmvezd1LyWH4TBDIyK+A6cWDLg5AB1cPEDmPKulCKhHc5s5Octj7sPbc+y7liEwwBjlilXg6H0kdSMimWXZCuP8AaOxWZWiOqW3BzLAe8qPlxHjw8PaBhh3mg2gog2qCky9mO8VcSL4LOvyl8/w4mtDeLZabL6pILovcsjmV4WxEIpOCKCOJLLxPHvHlUPd/P8Mstl8vyaO9u3Ib2RJo4eplZfj8EdW8ufSReYyOJ8z7THbK2TLdSrFChd25AdwHMkngFHeTXzZWy5LqZIYV1O5wB+JJ7gBxJ7gKv3dXdOLZkGhMNK4BkkxxY/kg7l9ppd98aIlqaZXSIzdLo/g2cokkxLcYzrxwT9mD6I+me0e7FME0hbny8By/7nzNZmXJyaBFmvOXWzueZHoaa4VLCPfwPFvq7ywPsGR/OtHq6Y7yHEOnwA+4iocxYqLqtLS+RNNurL+ZqdXR1dbXV0dXSdA7WavV0dXW11dHV0aA1mr1dHV1tdXR1dGgNZgiYry9o7j6x31Gbzbm2+007Y0TAdmRRlh4A/rF+ieI7j3VNdXR1dOqsnU8xYm2ELViRzzvDu5NYzGKdcHmrDijr85T3j7xyOK2t2d4OqIgmdltJJke4CKNTqvySR2ih4ZX/wAN6bc2DFtCAwzjzVhjUrY9JfpeI5MOBqgd5N3ZbC4aGUcRxVh6LoeTL5eXcQRXoun6iN8cPk8/fRKiWVwM28m8Vzt67WC2jbqgfi4xwGBw62U8hw8eAHAee3tS5sLWxOzpZHuJU1yCaJVKQ3BA+LQ8CynBDHP8go2G9U9vayW8LBFlbLsqgSMMY0axx0+Xr8TURT1Dx4Qn2nnywq0ejbeN7iJbXUPhNtmSzZj6agfGW7H5rLkeQ4/IFJMe5N61sbkW8nUqNRYgA6RzYKTqK+YGKjLC+eCVJYzpeNgynwIOR7KmSU1hERbg8s6s2VtJbmFJUzhxyPBlYHDKw7mVgVI8Qa26TN1NvJI8cycIdoAtp7or1F+NT7aqW9cbH5VOdc2SwzpReUFFFFVLHmRwoJJwAMknkAOZqmOkbeArZY5S7SfrmHetpHgQJ5ZAVvWX8as3e5i8K2651XUiw8OYjOWmP+EkntIqgekXbXwvaMzL6EZ6qMDkEi7PDyJ1H21pojlma+WEQNlZPPIscSM7ucKqjJJ8hTZsTeK82LL1FxHIIn4tCxKHBP6SJx6LcOYODjj5Q25+8IsLpZmTWul0ZQdLaXXSSrdzCm2DY9teTRz2l0tw0eP6pfsVcqM4QSE4YDJ4e+tU34a2M0F5T3Jfe7bltJYxT9Sl/E2tGmkZYriKQ5MaN1YB4Dn44z35NQ0x7+2cEN68dtgJpQsivrRJSvbRW7wpOPaRUp0T7q/DLzrHGYrfDnPJpCewp8sgsfJfOojiuGomWZz0lgdGm5gsLfrpV/rEwBOeaIeIj/At54HdTYRnia2JOJrzorg3Tdkss7dUFXHCMGis9nDlx5cfdRorbsI+Z9lUrhmSLzn2sy3gyjeqo64h9E+IHvFSk47J9VYDFmIeXGtFsNTEVy0kZoo0Vn0UaayaTTqMGijRWfRRpo0hqMGijRWfRRoo0hqMGijRWfRRoo0hqMGiobfbdNdp2pXgJo8tE3g3gT81uR8Dg0waK+pwNMqk65akLsipxwzliaFkYqwKspIYHgQQcEHzzVidHOyEa1eeCKGe7WbT8e4WO3j0ZExQ+lxz7uHI1m6aN1uqlW8jHZm7MnlIB2W+0o4+anxqubCNGlRZHMaMwDuF1aVJ4nSOeOeK9An7WGUcJr2c8MsfbG+MNo0j/CHv71kePrM6bWAOMMI0HBvw8xVaS27JjUrLqGRkEZXlkZ5jgePlVg7K27sizLiGJ5JFicx3FwmtTMB2AsI5KT3nBFL+9G+J2jDB165uIjIGkGlVaNjlV0gc1P3euiGz2RM8NbsnuizaTSLNY6sO4E9sT8i5hww9hCjPkp8avHY+0hcwRzKMCRQcd6t8pT5q2VPmK5Z2LtRrW4inT0onV/Xg8R7Rke2ukN2rlRNPEpzHJouof2dyCWA9Uqu394KR1EcPI/p5ZWBiooorIahN3t2r1Us039isndf29yxSP2gREf3lc5Gri6S7/FjeMOdxfrCP2dtEoI/xI399VrubEG2jaKwDA3EQIIBBBcZBB5it9KxFswXPMkiHoqw2ilNrfERFWR2k6yW2iXWkaRHq2UD4mRRpdO5tTDiTUFv8rG6LaAEVIVBWNUTU1vHIR2QBklmbx4+FOU8vAqUMLIs1de6tq2z9nRhezJLh28dUgDnP1Y+rX1s1VJu/YCe6hjb0XkXV5IDlz7FBp53n6QSsqoIRwjViNeMNKokK+j3BlX7Nc71OF1leilb/AGN/p0qa7Ndz2HEbyT/OH7q1kXemb6B+z/I1Wf8ASIf1A/fP+mj+kQ/qB++f9NebXp/qS+P9y/Z6B9f6e/h9n+iyjvPN4r+6KddiyM0CM+NTDUcDHPl92KovZG+b3NxFCsAzLIqDtnhqYDPo9w4+yugI0CgAcgMD1CtvR9N1NMm7/pvkydV1HT2xSo+u2D5M2FJ8AfwrFYTa4kYDAZQcHnxrOwyMeNeLeEIiqOSgD3DFdDD1Z8GHK04ImbaMaymIthvMYHHiOPKtnTSX0tXzWixTrHrDExtxxg41L3Hn2vdVeL0oSjgIyP71v5VkVXUuTxDK8PKX+zT7Xp0lmeH5WGy99Na7X0YODIgP1hVIP0nyNwaMkecrH8qxf0iH9QP3z/pqJU9Z/DV/kiY3dJ/FZ+GXM+8sIfTkkfOAyv8AOpOKQOAVIIPIiqG/pEP6gfvn/TX1ekdhyhx6pD/ppcKOvT7q0/qi87+ia7bH9mX5prXubxIhl2C+vn7udUaekyT9Wf8AFb+VeD0in9SP3z/ppkqesx21f5IpG7pM72fhlwHeuLVjS2n53D8OdSkV9GwyrqftD8Kov+kQ/qB++f8ATR/SGf1A/fP+mkw6f1Be9BP6obO/oX7s2voy5d5rGK8s5rcsup17PEHD5Gg8OXb0+81zS6EEgjBBwR4EcxVhbu9IBe5jjMQUSnq86+RfsqfR7m0n2Usb6QgXjuBpE4WYDwMqhnX2PrHsrtdB7aKcbo4+G+Tj9d7GTUqpZ+mCDozTLucqlLsPGsmIEYZUFsi6gUhWPo6gxB9lPe0LBXndRE6mW37TiCBGhAnu9PWRsDgaUVNSjiEB1DIrfKzDwY415WSn6vDo72rrttnyk8Y3msZPqsvWxZ9RjjUfWqsN6bgmKyVwuv4N1jEIiE9bIxQHSBnEapxPjTJ0a35FjfL3wNb3a/3MgZ/4UA9tUt7o5/74F6u2WC+c0V81r4j30VzjoZRRHSXdZsbEfrZbyc/bnLD7nNV0jkEEEgjkQcEHyIp46SG/q2yh/wCxVva+kn8KXt093jtC7S3DiMuHIYjUBoRmxjI54xXTrwoZfzOZZlzwiNa8chgXchsassx1Y5auPHHnXh5mPNie/iSeIGB93CrHsOgm7ZwJpYUTPaKszsPUpVQePmKrm5h0Oy/NZl/dJH5VaMoy4KyjKPJPbjW2u4kxzEEgH1ptMA++WtPeKfrbudxyMr4+qGIX7gKnOjRPjZT/APHHsN5Cf+mllxkk+Jz76F7zJfuowaKNFZtFGirlMD50KbC66/M5HZt0JH7STKr/AA6z7qviq06Ltr2NlYgPdQrLIxeQM4UgngqnPgoHtJpxXfaxP/GW/wDip/OuddmU+DoU4jEmqK17PaMUwzFIkg8UdWHvUmtikDxe6QNi/C9nTxgZYJrT68faHvwR7a5m0110a5k3y2L8Ev54gMKshK/UftL9xA9lbOmlzEx9THiRAaKNFZtFGithkwYdFGis2ijRQGDDpo0Vm0UaKAwYdNGis2ijRQGDHGxQhhzUgj1g5FNXSLEC0TjkTMvs63r1/huBSzopq31GbO3b6SfxWFoT/lqkveRde6xLVyM4JGRg4PMc8Hx5Vla9kJJLuSw0k6myV+aTniPKsNPuyeiSW4eACePTNAJywDMURtIUFeGSSTjiB2G8KmUox5IjGUuBDZyeZJ4AcTngOQ9VO/RMNdzcw909lOmPE9n8s1B747pybNuTBIwfsh0cDAZDkZweRyCCPKprodbG14h85JR/ymP5VSbTg2i0E1NJm5/SXJ840Uq/7L8vwoqmmAzVIYekhf6tso/+xUe1dIP41p9FEmnbFt5mQe+F6mOku2xY2B/VPdwH+7n0j7kNINhcvFKjxEiRWUoRzDA8Me2rQWYY/qUm8Tz/AEOk9m2G0Alv11xGXSd2n0qMSQEMEQYQYIOk93fxNc47ZGLmbHLrpMY8Osar4j3N2hKpml2i8Vw8QRlijTqkHE6ccyQSe2MHicVQ+2NlSWs8kMow8bFW8D4EHvBBBHrpdGMvcbfnC2Gbozf46Qf/ABz7BeQj/qqAkiwSPAke41IbiXGm5YDm8EuPrRqJl++IVl3htQl3Oo5da5H1WbUv3EU5e8xS3iiI0VZ25XRjb31ik0vWxuzOAVZcMobAbSyn1cPCq40Ux23SDfxxrGk5VEUKoEcXBQMADs1Fik12loaU+4ef6Dbf+0ze6P8AlWxD0I2Y9KW4b7Ua/glVzNvzfvzu5fYQv+UCtR95btud1Of76T+dL0W/zDNVf8pdexejazs5BLEkgkXkxlkz7QpAI8iMVr7wbgyXMpkj2hdREnOnWxRfJQrLpHvqnot6LxfRupx/eyfma3oekHaCcrpz9YI3+ZTVPYzznJb2kMYwWHDuDtFD2drScPnI7fczmkDpL2ZLDcp8IuVuZjGNREaxlVB7IYKeJPHzr0ekzaP9o/5cX+mlq5maR2dySzHJJ7yaZXCSeZYFzlFrCNTRRorPooEeaeJwYNFGim213CcRiS6ljtFb0BNnW/mEHEDzNZoejlpji2u7SdsZ0rIQ+B9Eiqe0j8S/s2JmijRU7tjc+6tOM0Lqvzhhk/eXIHtqJ0VZNPgq4tcmDRRorPoo0VJGDBppl347Npbr9Jf4LG0B/wA1QcNsXYKObEKPWxwPxqZ6Sph1kSDkOuf2NMYl/ghU+2qP3kW4ixMNdIbIaG3snv0fIktISBwwohhKqi/aJ4eJrnGNNRA5ZIHv4VZ/SDu5mCOTZjtLbAiOWKAs0azIM9ZoThk54nHPB76pctTSLUvCbIjpWaYSWaXOTMlmnWNw7Ts7auI4HBGMjvzWLodXO14T4JKf+Uw/OlzbyXKy6LwyGVVXhK5dgrDUBkk4HHOPOmbokOi7nm7oLKd8+GNI/nUtYrwQnmzJA/7THlX2p3+jmT5p91FV1QL4Y0dJlhmxul77baAk9UdzGrZ/flPuqp9n3PVTRyYzokRseOlg2PuroPfDZXWyXEOP/WWLaf29q+pfaRKv7lc6UUPMcFb1iWS/9rbnXW0LkXMe0njtnCvGseoFVKj0dLBTnnqOeflVa9MLIdquEOSscSueZ1hOOfPGnNNG4e79xPs6NrTaUlvlnSSNgGVZAeAj4grle1w55pe3u6LZrS2a7NwlwuoFiobUdbY1liTntEZ9dUrxGWG/kXszKOUvmKOw9ofB7mGXujkViPFQe0PauR7acd8dn6JUYcQU6snxMJ6sH2xiJvtUgVY9lJ8N2ap5yRDB8dcCYP78Gk+u3NPls0xVe6aFfRRorPpo0VYtgwaKNFZ9NGmgMGDRQseTgDJ8O+pjd7qBcx/ClLQk4biRjPJjjjgHmPDNXzszYtvAo6iKNARwKqMkfW5n30qy3R4GQr1FE7P3GvZ/Qt3we9xoHvfFMVn0NXLfpJYo/IanP3AD76t95SOSk+rH5msDXT90LH7SD86yS6t/8h8enRXcXQkPlXR+zEPzamTYXR3BZqTGSZu6Z1VmX6insr99TbXk/dB75U/lWJr267rdP8UfyrPLq2+c/Z/ofHpl4x91+xaveiaKdzJNc3EjnmzGMn1ejwHkK3t3ejeCxnE0ckrMFYYYpjDDB5KDUk17ed0Ef+JWNtoXv9nT97/7Ut9dtjEv7X+i66TfOY/dfszXe77POZluJo9ShTGCjREDxR1I41B7wdF1tcgtHiGX5yLhGP0o84Hsx7akjta9H/DD2H/vXk7w3I9K1Ps1fyNUXXxj/Mv/AC/0XfRSfwf1X7Kxvuim+j9FElH0HGfc2DS7fbDng/TQyR/WRgPfyq7Tviy+nbuPafzWsib6QtwZXHjwDD8adH1eny1+UKl6bb4X+mUxutbE3KuBnqgZMeLJ6A9shQe2oXfK5D3sgBysWmFT4iFQhPtYM3tq3t8do21vEbi3jRWCdYzBNBZtWmBSPOXt+qE1Q5OeddSqas71wc26Lh2Pkn9wLMS7TtVOMCZWOeAxH2/+mrR230z29tciK3iEsYf46QHSMk9oxgDtkceJ549tKXQ7uxbXs0/wkJJoVdEbEgnJOp8AjIGAPtVYN7NsvZodkt4Yp44GmQNGFc8WRQC3HJIPDwyaXa4ueGslqk1DKeClN89tLeX886Z0SP2MjB0KoVeHdwApp6NbEmyv3HObqLRfXPJob7nU1X0jliSeZJJ9ZOTV1dHWytFrs+MjjNLLev8AUiXq48/aeJh6qZb2wwLq7p5LP+Dp80e6vtesUVzss6OEQm9g6uOO5HO1lWU/siDHN/y3Zvsiufd/9ifA9ozxgdgt1kfh1cnaGPVkr9mum5oQ6lWGVYEEHkQRgg+yqV6Sdgs9mrnjLs9/g0p72gODBIfslcnxZvCtNEsPBmvjlGh0NyRy3Rt5i/NZ4QHZQJoiCTpBwSUyOPcD404bc2s+2pJNn7PeOOCMAXEp+UNWNESDiVyOJ4Z8QOdI2108TB42ZHHJlJVhkYOCOI4Eirj3J6PLWKJb5ryRopIgT2uoXjjWsjK2SNQxjI5cc022Ki9T+gqqTktP3Kh2ps17aaSGQYeNirDzB5jyPMeRqa3F258HuNDMFSbSCx5JIpzHIfIN2W+i7U49Lex47qJNpWwYpkRyEqyh1H6OVdXEr8nV39mqqp0XriKkvZyLA3h2T1MvZUqj5Kg/IIOHjPmjZHmMHvqL0VO7sbXW/tjBM2JY1HaPElUGFm8yowkg5lNLc0NRt1ZNE5RxhlOCPzB7weYPfURfhjed0amijRWbTRpq5Bh0VYnR3vv1em2uG7PKJz8n6DHw8D3cqQdNGiqTiprDLRbi8nRtFIPR5vHcOqxSxyPHySYKxC4+Szd48+7v8nme6SMZdlUeLEKPvrnyi4vBrUsrJlopb2h0hWcPDrOsPhGC38XBfvqHPSzGT2beQj6y59wzUquT8A5xXkfKKTYOlG3P6SOaPzKgj7jn7ql7PfSzl9GdAfBsof4sVDhJcoFJPyTdFY4rlXGVZWHkQfwr00gHMge2qFj0a0tpQwrGzyoulQSSVB4Dw86y/wC0I8gdYmTwA1rknwAzVfdJW/AgjxGQTkiIfPlU4Mp+hGeXznx3KalVa3hoh2aFnJX3SVt3rJeoXgEOqQDkJNOlY/VEnZ+s0lJiIWIAGSSAAOZJ4ACvjuSSSSSTkk8SSeZJp06NN35pJWvEgE62naEZYqZJMEqEOCCy8GwfKuntXHY5jbsmM2y91Y3s0hspBHtW0PXSBlMcuph2oiWHo8QBzXlng1Rm+/SF8L2ckEiaLsy6bldJXAhJ08x3sQcZ4YNWXdbaVLUX7WD9agPWqUVZ4gBhiCwBdQO8Hlx8QKG3x3i+H3stxp0hyAq8MhFGBqxzbhkmkV98svwPseiOER+ytnNczxwp6Urqg9bHGfZz9ldJbtWi9fM6D4uBUs4fqwDMhHrkbSf2VVF0V7OMZmviurqF6uBfn3U2ERR+8B9vPdV5bE2Z8Gt44s6ii9pvnuTqdz5sxZvbVeolvgt08dsm9RRRWQ1hSxvTYoriWQZgmT4NdD/9bkiKU/UdiM9wkJ+TTPWK6tllRkcBkdSrKeRVhgg+ypTwyGsnLG8mwnsbqS3k5xtwPzlPFWHrGD769W21biWBbFCXjaYOsYAJMpGkAHnjjy8TmrM393Te4gZOLXdiuVPyrmyJOlvN04g+YPzxVQI5Ugg4IIII4EEcQQa6UJa0c2cdEi7dwN1b6S3SPaB0WkYcC3YduTOcdYRxCKTkA+A4cqq3fPd5bG6aON1kiPajdWDZQ8gxHyhyPsPfTqu8d/t63jtbfsMi4u31qiyAsFVvnEYBLKOZPqpzO4FmNmPZM+rqNTtJw1xyldZYD5PD5PhjPjSFNwlmX2HuCnHEfuUDZXrwyLJGxV0IKsOYI/8AOVWbs7aEO1IPkxzRLxHdGPxMBPfziJweyQRWd3s+SHT1iMnWIHTUCNSNyYZ7jXyyvXgkWSJijocqynBB/wDO7vrTKOrdGeMtLwx2urNonKOpVhzB/HzB8RzrFoqW2JvVBfosVwFjlHBcEKpJ/Us3BCT/ALpjpPySp4V62jsF4cn0kBwWAI0nwdTxQ+R9hNVUvDH4zuiI0VtQ2KvykAPg2R9/KseijRVgJGHY8g5S4H0Wb8sV6fZcY4yyk+sj88mo5OHcPaM1lEo+Yn8X86rgnJt9dbR8l1H1E/5q+Nt7HBEA9Z/IVqmfwRB9nP45rG7E/wDYAfhU4DJsnbsh7l9x/nWrNOr80APivD7uVedFGijCIyYQMcuFe0jZyFGWJOABkkk9wFb9jsd5uIGFBwXbgoPhnvP0Rknwra2ptu32YpUfGTkYK5w/H9YQfiU+gD1jd5UcKhy8LkMeWem6rZsJmmIMhyqhSMk8jHER39zyjgo7K5Y8K02vtaS6lMkhGTgADgqKOCog7lA4AUbV2tJdSGSVtTEYGBhVUclRRwVR3AVjsLCSeRYokLu5wqqMkn/zv7qtGON2JnPVsja3e2BLfXCQQjLNzJ9FFHN2PcB/276tnbFlfbEtIItnnr1zI0v9W1H5J1MVJwvHHHjw5kDht7lbm2qWk9n12LqRR8K6s6ZUB49Wuoeh3Ejgck94r1vJvndbH7LWkRtRiK2xMdfYQYLA5JGPIYxz5E5pzc5YX2HwgoRyxH3p6Ub6SGazuIo4nPYkKhlcDIJXGojiO8dx86RLS1aWRY0Us7sFUDmWY4A99ZtrbUe6nkmlOXkYs2OAye4DwAwB6qsDoz3eaFBelA00pMVkjcjIQdczfQQajnwDeIp+1cRO9kh93T3dWJordcGOwGqRhylvpFyT59WjH2yL82netLY+y1toVjUlsZLMfSd2JZ3bzZiT7a3a50nlnQisIKKKKqWCiiigCK29stpQskJC3EJLRE8mz6Ub/QcDB8DpPMVR/SFuoq/122QrDI5WaIjtW1xntIwHIE8u7jw4Fa6Fpe3g2MQzTRRiTWui4gOMXEWMcM8OtUeie8dk9xDqrHFirK9SOb9i7Zls51mgbS6Hh4Ed6sO9T3irr6ONpQXezLgSygPI8z3fEJp60nJz3KUGM+vwqst9dy/guLi2Jks5T2H46o274pBzDA5HHwweNKqSkAgEgMMHBIyMg4PiMgH2VslFWLKMUZOt4Zce2baTb0PU2NvClrbsFiuJSysdAwyxKASFxgcfDx5VtvNuXdbOYC4jwrei6nUjeQbuPkcGrQ6L96NeyntrfT8LgWQxoxA6zUSysM88E4I8h41s7F2BLDZyHajS3EFxGskqOGZ7eVcs3AEsBywU5EcQBxpSm4NrwOcFNJ+SiqaN3+kCe20q/wAdGowAzESIvgknPH0WDL5UvXzoZXMSlYyx0Kx1MEz2QT3nFYK0tJ8mVNxexa9ptiwveTCKQ/JbTE2fUT1L/ZZD5Vmud2HX0WU55Bvi2PqD4B+yxqoqkNm7w3FtwhmkQfNDHSfWh7J91U0NcMarV5RYE+x5k9KJwPHSce8cK1jHjnUJadJl1HzEL+fV9WffCUqSTpcl+VCD6pp/+otR3fAvrgbAStmDZcr+hG7epWP34qPbpdl7oB7Zpv8ApK1H3fSfdPySFfWryn/nMw+6ju+Aa4fEbLfdmRjglV8s63/cj1Ee3FfLu5sbL9NIHcfJ4O2f2UbYH9449VV1tDem6uBplnkK/MB0J+4mF+6oqjQ3yyjtS4Q47c6SZpezbgwrjGrIMunwDABYh5RgeZNJxNFPW6HRmbiNLm7kEFqzKFIwXk1OEGOYQFjjU3u76s9MEU7rGKmxNhy3kywwLqZjjwVR4se4Vdey9ym2TGgt2iR2VjcXkwUhCMaIlRiNKMxxnOeHjjGtvxdR7Gs2t4rNDb3CaFYEgiXjq65vSZsYZSPA8sVD7m9J8S7Nmi2gRL1QCRoRqedGB7JyMEDGNR7iPLOecpTWVwPhGMHh8mfbCdda/wC13uBFdRSYjC9mJlicr1KMO1Lr4nXxznGAOVeb4b3S7SuDLJ2VAxGgOVRfAeJPMnv9grFvLvRLfyBpMKiDTFEnCOJO5VH4nv8AurNulujJtCUgERwxjVNM3BI0HEkk8M45D8qbGKgsyFSk5PETZ3H3SF5I0kx6u0gGqeQ8OA46FPzm8uQ88ZvndzZhJ+ESJ1ZKCOCLGPg9uMYXHc7YBbwwq/J4xu7O78bpFoQx2cBDQRsMNPIOPwmUHz4op+sfkgONZLbNTNdVelBRRRSB4UUUUAFFFFABRRRQAu7a3fIMkkCLIJR/WLdsCO4GPSGeCy45NybAB7iKZ3t6P+rVrmx1SW4JEkZB662Yc0kQ8cDx9/DieiKidqbB6x+uhfqbgDGsDKuo+RMnJ19xHcRTq7XETZWpHLMMzIwZWKsOIKkgg+II4imTanSLeXFrHbvK2lNWpwWDygjAEjZ4gAkeeeOadd6ej2K5kwqrZXjZxGT/AFW5PjDJjssfm4B8V76rHa+xJrSQx3EbRuO5hwI8VPJh5itsZRmYpRlA00jLHABJPcBk+4VcG4XRNGsYl2ihZpuzHCdQ0AgnU5Xk+Afq+s8Kp2RteW0mWaBtEiZwcA8xg8GBHEEirB2N0wFrqOW9RxoQpmBmVWJOdUkRbDY44A8SfDEWqbXaTVoT7hf323TjttqfBYDpR+q0mRuCmTHNvmg1h3g6N72xjaWaMGNcZdHVgMnAyPSHEjups21HBtbbdtJbTI8bJG8obKFRFJxUhsZYgjA/KrKu7xbue62fKuAbdWU/PjkDKzD6rYpbtlFL8jVVGTf4Oa7rZssX6SKRM8tSMufVkVrZq998duy2dxsuzSTUS0YlLAN1gDJFx1cePbPrrd33281rfWEMcUbJcOVkUxqSwLoowe4jUTVlc9tirpW+5z3XuGBnOlFZieQUEk+wVaXTbuvb24hnhRY2kZkdVAVWwuoNpHAEcjjnkUh7qb1S7OuBNCRxAV1IBDpqBK+XLmOVMjPVHUhUoaZaWbeyeju+uZOrWAowUOetIjwjEgNhuJGVPId1T2x+i2NjdfCbtUNnnrViXWQoj16gSRw9IYxnKmrVtYIbqaHakUhKi2dSuTgqe1gjuZTqB/7Uv7d3hsH2ddXUUkaS3ttpKF1Ds6qygFOeoaiCe/SKz+1lLZGj2UYrJ76MdiWo2XE7wIxn6xZHKA5UPIO2W9FcKB6yKXt+90LyytZI7ORm2flpXj1DVEDglST2mj7xjzyO8wzdIVvHsiOxSBpWCHU0hCqkjMzZULxbBbIzgcs5pZ29vjd3x+PmZl7kHZjHqReHvyatGE9WSspw04HfafS+p2fDAsYnn6pRK8yAorgYJC/Lbz4D18qq6s1nZPM4jiRnduAVQST7BVkbvdGiQOpvQZ7gjUllEQTjuad84RPWQPM8qb21oX3WCzuluM94DNK3UWkfpzNwBx8mMH0m7v5nhVz7A3ZV40TqjDZxkGOBvTnYcRLc9/PBEZ8i3coktm7uksklzoZo/wBFCgxBb45aF+U4+eR6gtT1Y7LXI111KIUUUUgeFFFFABRRRQAUUUUAFFFFABRRRQBgvbGOdCkqK6NzVgCD7+/zpa2ruq/V9WFW8t/1FwfjE/Y3B4g+AfP1hTZRUqTRDimUVtfowhkfTaStBMf+FuxoY+UUvESD1avXSXtvdW6sji4geMfOIyh9TrlT766ivbCOdCkqLIh5q6hh7jUQ27DRjFtcSRL+rk/rEOPDRIdajyVwPKtMeoa5M0unT4OXq3bDbM9vIJIpXRwNIYMchfm+ryq7trbhJJkz7OhkJ/3lnL1D+vqpNK/xtSntDozsxkia8tfK4tXdR/eRgJ/EaerovkQ6ZLgTxvxdG7jupGWWWJdKGRFIA7WOyMDILE555qfbpmu2dXeG1Z0zpYwtqXPPSdeRnyrE3RirH4naVjJ5NLob93tV8HQ/eH0HtX+rOD+K0N1PkErEL+829dxtGQSXD50jCqo0ogPPSPPxOTUPTz/Q7ej0mtl+tOB+C18HRcV/TbQsIvLr9R92BV1OCWEyrhNvLFOLbU6RdSs0ixEklFdgpJ5kgHBzitOrKsOjSzPO7nuPK1tZCD/eEMntJFNOyuj2FMdTs3J+ffTqfb1MWsH1ELVHdFFlTJlNbK2JPdNpt4nlP0FJA9Z5D2mnTZ3RYImX4fOEY8RbQDrrhvYoOn14I8xVuQbtSsoWa4KoP91aoLaMDw1AmQ+xl9VSuzdjw2ylYY1jB56RxY+LNzY+ZJpMuofgfHp0uRX2Buo0aaIIhYRH0iCsl5KPpScVj9Q1nw000bM2RFbKViQLk5Y8Szt853bLM3mSa3KKzOTZoUUgoooqpYKKKKACiiigAooooAKKKKACiiigAooooAKKKKACiiigANCUUUAJ3SD+jPs/CqK2z6R/876+0VsoMlvJrbO9L2/lV0dHP5iiirXcEQ5LGegUUVhNgUUUUAFAoooA+V9oooAKKKKACiiigAooooA//9k="/>
          <p:cNvSpPr>
            <a:spLocks noChangeAspect="1" noChangeArrowheads="1"/>
          </p:cNvSpPr>
          <p:nvPr/>
        </p:nvSpPr>
        <p:spPr bwMode="auto">
          <a:xfrm>
            <a:off x="520700" y="3032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6629400" y="6477000"/>
            <a:ext cx="2362200" cy="276999"/>
          </a:xfrm>
          <a:prstGeom prst="rect">
            <a:avLst/>
          </a:prstGeom>
          <a:noFill/>
        </p:spPr>
        <p:txBody>
          <a:bodyPr wrap="square" rtlCol="0">
            <a:spAutoFit/>
          </a:bodyPr>
          <a:lstStyle/>
          <a:p>
            <a:r>
              <a:rPr lang="en-US" sz="1200" dirty="0" smtClean="0"/>
              <a:t>Source:  FTI Report, pp. 92; 96</a:t>
            </a:r>
            <a:endParaRPr lang="en-US" sz="1200" dirty="0"/>
          </a:p>
        </p:txBody>
      </p:sp>
      <p:pic>
        <p:nvPicPr>
          <p:cNvPr id="12" name="Picture 11" descr="cid:image003.png@01CEE9E5.861F3DA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8600" y="2209800"/>
            <a:ext cx="5334000" cy="3429000"/>
          </a:xfrm>
          <a:prstGeom prst="rect">
            <a:avLst/>
          </a:prstGeom>
          <a:noFill/>
          <a:ln>
            <a:noFill/>
          </a:ln>
        </p:spPr>
      </p:pic>
      <p:sp>
        <p:nvSpPr>
          <p:cNvPr id="13" name="TextBox 12"/>
          <p:cNvSpPr txBox="1"/>
          <p:nvPr/>
        </p:nvSpPr>
        <p:spPr>
          <a:xfrm>
            <a:off x="1143000" y="1295400"/>
            <a:ext cx="2514600" cy="646331"/>
          </a:xfrm>
          <a:prstGeom prst="rect">
            <a:avLst/>
          </a:prstGeom>
          <a:noFill/>
        </p:spPr>
        <p:txBody>
          <a:bodyPr wrap="square" rtlCol="0">
            <a:spAutoFit/>
          </a:bodyPr>
          <a:lstStyle/>
          <a:p>
            <a:pPr algn="ctr"/>
            <a:r>
              <a:rPr lang="en-US" b="1" dirty="0" smtClean="0"/>
              <a:t>Park Revenue Share</a:t>
            </a:r>
          </a:p>
          <a:p>
            <a:pPr algn="ctr"/>
            <a:r>
              <a:rPr lang="en-US" b="1" dirty="0" smtClean="0"/>
              <a:t>FY 2012-13</a:t>
            </a:r>
            <a:endParaRPr lang="en-US" b="1" baseline="30000" dirty="0"/>
          </a:p>
        </p:txBody>
      </p:sp>
      <p:sp>
        <p:nvSpPr>
          <p:cNvPr id="14" name="TextBox 13"/>
          <p:cNvSpPr txBox="1"/>
          <p:nvPr/>
        </p:nvSpPr>
        <p:spPr>
          <a:xfrm>
            <a:off x="1371600" y="5715000"/>
            <a:ext cx="2187646" cy="369332"/>
          </a:xfrm>
          <a:prstGeom prst="rect">
            <a:avLst/>
          </a:prstGeom>
          <a:noFill/>
        </p:spPr>
        <p:txBody>
          <a:bodyPr wrap="square" rtlCol="0">
            <a:spAutoFit/>
          </a:bodyPr>
          <a:lstStyle/>
          <a:p>
            <a:pPr algn="ctr"/>
            <a:r>
              <a:rPr lang="en-US" b="1" dirty="0" smtClean="0"/>
              <a:t>$101.3mm</a:t>
            </a:r>
            <a:endParaRPr lang="en-US" b="1" dirty="0"/>
          </a:p>
        </p:txBody>
      </p:sp>
      <p:sp>
        <p:nvSpPr>
          <p:cNvPr id="16" name="TextBox 15"/>
          <p:cNvSpPr txBox="1"/>
          <p:nvPr/>
        </p:nvSpPr>
        <p:spPr>
          <a:xfrm>
            <a:off x="5334000" y="1272924"/>
            <a:ext cx="2895600" cy="646331"/>
          </a:xfrm>
          <a:prstGeom prst="rect">
            <a:avLst/>
          </a:prstGeom>
          <a:noFill/>
        </p:spPr>
        <p:txBody>
          <a:bodyPr wrap="square" rtlCol="0">
            <a:spAutoFit/>
          </a:bodyPr>
          <a:lstStyle/>
          <a:p>
            <a:pPr algn="ctr"/>
            <a:r>
              <a:rPr lang="en-US" b="1" dirty="0" smtClean="0"/>
              <a:t>Revenue by Park Class</a:t>
            </a:r>
          </a:p>
          <a:p>
            <a:pPr algn="ctr"/>
            <a:r>
              <a:rPr lang="en-US" b="1" dirty="0" smtClean="0"/>
              <a:t>FY 2012-13</a:t>
            </a:r>
            <a:endParaRPr lang="en-US" b="1" dirty="0"/>
          </a:p>
        </p:txBody>
      </p:sp>
      <p:sp>
        <p:nvSpPr>
          <p:cNvPr id="21" name="TextBox 20"/>
          <p:cNvSpPr txBox="1"/>
          <p:nvPr/>
        </p:nvSpPr>
        <p:spPr>
          <a:xfrm>
            <a:off x="1066800" y="6345585"/>
            <a:ext cx="3048000" cy="461665"/>
          </a:xfrm>
          <a:prstGeom prst="rect">
            <a:avLst/>
          </a:prstGeom>
          <a:noFill/>
        </p:spPr>
        <p:txBody>
          <a:bodyPr wrap="square" rtlCol="0">
            <a:spAutoFit/>
          </a:bodyPr>
          <a:lstStyle/>
          <a:p>
            <a:r>
              <a:rPr lang="en-US" sz="1200" dirty="0" smtClean="0"/>
              <a:t>Note:  Charts exclude income booked at division/district/sector level ($6.6mm)</a:t>
            </a:r>
            <a:endParaRPr lang="en-US" sz="1200" dirty="0"/>
          </a:p>
        </p:txBody>
      </p:sp>
      <p:pic>
        <p:nvPicPr>
          <p:cNvPr id="22"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2" r="-2282"/>
          <a:stretch/>
        </p:blipFill>
        <p:spPr bwMode="auto">
          <a:xfrm>
            <a:off x="3886200" y="1828800"/>
            <a:ext cx="5943600" cy="410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676900" y="5753100"/>
            <a:ext cx="2187646" cy="369332"/>
          </a:xfrm>
          <a:prstGeom prst="rect">
            <a:avLst/>
          </a:prstGeom>
          <a:noFill/>
        </p:spPr>
        <p:txBody>
          <a:bodyPr wrap="square" rtlCol="0">
            <a:spAutoFit/>
          </a:bodyPr>
          <a:lstStyle/>
          <a:p>
            <a:pPr algn="ctr"/>
            <a:r>
              <a:rPr lang="en-US" b="1" dirty="0" smtClean="0"/>
              <a:t>$101.3mm</a:t>
            </a:r>
            <a:endParaRPr lang="en-US" b="1" dirty="0"/>
          </a:p>
        </p:txBody>
      </p:sp>
      <p:sp>
        <p:nvSpPr>
          <p:cNvPr id="15" name="Rectangle 14"/>
          <p:cNvSpPr/>
          <p:nvPr/>
        </p:nvSpPr>
        <p:spPr>
          <a:xfrm>
            <a:off x="3619503" y="3810000"/>
            <a:ext cx="228600" cy="152400"/>
          </a:xfrm>
          <a:prstGeom prst="rect">
            <a:avLst/>
          </a:prstGeom>
          <a:solidFill>
            <a:srgbClr val="0062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flipH="1" flipV="1">
            <a:off x="1875369" y="3505200"/>
            <a:ext cx="152400" cy="152401"/>
          </a:xfrm>
          <a:prstGeom prst="rect">
            <a:avLst/>
          </a:prstGeom>
          <a:solidFill>
            <a:srgbClr val="B6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11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6" grpId="0"/>
      <p:bldP spid="21" grpId="0"/>
      <p:bldP spid="23" grpId="0"/>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Park Unit Cost Recovery</a:t>
            </a:r>
            <a:endParaRPr lang="en-US" dirty="0"/>
          </a:p>
        </p:txBody>
      </p:sp>
      <p:sp>
        <p:nvSpPr>
          <p:cNvPr id="4" name="AutoShape 4" descr="data:image/jpeg;base64,/9j/4AAQSkZJRgABAQAAAQABAAD/2wCEAAkGBhMSERUUEhQWFRUWGBgYFhUUFxYYFxcbFxUYGBQYFxcaHSYeFxokGRgWHy8gJCcpLCwsFx8xNTAqNSYrLCkBCQoKDgwOGg8PGiwkHyQpLCwpLCwsLCwsLCwsLCwsLCwsKSwsLCwsLCwpKSwsLCwsLCwsLCksKSwsLCwsLCwsLP/AABEIAJcBTQMBIgACEQEDEQH/xAAbAAABBQEBAAAAAAAAAAAAAAAAAQIDBAUGB//EAD4QAAECBAMFBgMIAAYDAQEAAAECEQADITEEEkEFUWFxgQYTIpGh8DKxwRQVI0JS0eHxB1NicoKSM0PCohb/xAAZAQADAQEBAAAAAAAAAAAAAAAAAQIDBAX/xAAnEQACAgICAQQBBQEAAAAAAAAAAQIRAzESIVEEExRBYSIygZHRcf/aAAwDAQACEQMRAD8A7eEeGJmA2L8oV40Odj3giviMWhAdagnnFE9o5LKIJOUpBa/ierHShHSIlkjHbBRbNZ4V45PE9uE5SZafhU3isRWxGtLRFL7WzlIKsqAAAc1WA1d9Ywl6vHH7LWKTOxeB44af2pnk5QkulSS/hDsxahJ1FCBEc/tRNVkWod2pGd0ips5BFjYUr9Yj50K0yvZkd68Dx59svtnMqpSiUs4C0kAXJq77gDrwje2V23kTiASEOHBJoakV/SaG+6NYephLp9ESxtHRvCvEUqelQdJBG8VteHvG92RQ54Hhrwjw7EPeFeGQPCsY54V4ZA8FgPeB4Y8Dw7Ae8Dwx4M0FhQ94HhkBMFhQ94HhjwmaCwokeDNEJnDfEZxYh9iLTwPFP7Xw9YarFnQCDsLL2aGqmb4z1zydYZDoVmicQnfERxw4xSEAh0hWXftw4+n7wgxo3GKWWBoKQrZdOOG4+kL9tG4xnvxgKuMOkFl77eNQfSFGOTxjPU0BPGCkFs0hjE74Q4tO/wBIzhziOdPy2StX+0O3OsJpIdsxpOKILgnmCxiXGdpJiUHKQ41IHXgbRdxmzJaEKWXISCWADlhyjzzaOImrKkBRAUoEUY0PiSBYirV5b44/VZpKlHo2xY1tmjtbFTFKExTqLOEgpHxEMxNEir2rwiBKVqzlZmiiUFLpYufC1WpWtaq6lcKFBxMUEBKvhcNcEZm0BFqcxEE3adZipLrCSkkACtaEXu5rwjybk31vydnSDFYCVJQULLIH+oAJJTm8Qu5L04DdFQbaEuWlBYpUUup3Jy2JT+nN18q4s7aq+8dRUoBQ8CxRhoRoIjlHMsZg4BJOiXOh0ILcI64YHX6nZDl4NrEdpjMWxJSgu5TctUZXLIcgW/d75x6WUpbKc0yuSN+Umjkl9KdI48Y11OwTcsKB7sPkInxmMJDAnLQh9OvGvkOlP08eklQubNgZu6U00ZS4SlSC5AzfGaBxQvxDxV7P4jMoSywZyknTxDM5FGataUjMzFQDKqxA8TPvHOvXjEyO9KUpdQABLNZNSVVPNt8XLFSa8ivs9B2X2p+zyRlzHxqcF1ZyWJKHsGD63MaZ7cqF0i1QL8QBvp6jfHnE+erwomMWAAIqlwKh9zeGnOLeE2XNmPMKu7y0ClJId1VDG4qA5NWbjGfKcFbkHGL+j0/77WdRyavzhPveYA704t8ow+yIzTiFlSjlIJSD3ZUlRzEn8q6kNV62tHYfdyN2r3j0ceTlG2jklGnVmd9+TGsObGD7+Wzsj1/eNI7PQQxB8zDTsuWXdN2ep0tGlrwTT8mdL2+s2Cf29YBtxfDm0aKNlShZA9YmGDQAfCK3gteB0/JkHbq+Hk0INsqPs/vGt93y/wBPzgGz5f6RDtCp+TMTtk+yflDhthWjdXjSGBR+kQv2FH6RCtDoyRttdHbjSGTNuLBqw4NGz9iR+kQn2GX+keUFrwKn5ML77VW5+kA20dQ/vnG99jR+lPlCfY0fpT5CDkvAqZh/fH+n1h42wG+GNr7Kj9KfIQvcJ3DyEPkPizCmbWP6RCJ2wdUjzb+43+5TuHkITuk7h5CDkHEw/va7D184U7T/AEp/vn5xt90Nw8hCZBw8oVg0Yf3konTlWGnaKjZhxYxu5RAQIdiowRjJh/o74UYuZ+n/APJMbvWDrByCjGGLVqk+RgTiSfyq/wCpja6wdYLCjI78/oUeSTDVTSfyTP8ArGuRxMGTifM/vBYUZAUr9Ez/AKtEU/ETX8MlRHEP5RtiUOPmf3gMocfM/vEy7KSoydvbXEoZGdSwQK5Woaub62jz3aO2lILZASAQlSXAArZ6u4e/0jY7Q7b7xTqPwg5QE+IjPoL1pwpzjjdpKX4VAEEpOZ2UwOVmDGodzxPCPJk1myd6+jsiuETQxuEmTUTKknw0YAglKSyiCwAY04iMrZKVd4V+EiWPEFeFJA+Ec2GsWpEydiMtSmUpJBUlIalwToaipvTnGhjMR3WaXnBWwJK0od9/Es4vRhSDk4rh1/hdLZy+OnZphVmJe+Z73IiOUrxjP8ILkPqQxI8h5RfXtlLkZEH4gPCGL0BINXDRUnSCMiighJAIKrKDPQ7qHzjtjqqMmW52zEAqIUQGdIu9R8Vsoa16iKKpJBUGoLmpYX3WuX4RZ2hjxMKrJoPhJqaaW4RZTISESi5Klgoa6SpK7TBrQp93UW6VhoTGK7tWVCW8LhSbpBQM3j3XqBrxhJWPJm+EFTpZrAZRcF62NTvjQmbWRMkzJS5QYDvJawT4MrApZgFCpDgC6X3xiKkAspVE7wXUQ5FEk1seQFdHuUb6JTo2DOkzCc4CCGClF3KnOejsncKHleL06VNCk5AFoASyZigHynK5H7745fCDMWQnMoCg4h3Ya72jawm2e6ksuWy3NKAEgggnUtatKX0jlnjrXf4NEzRwe1ZqZ5mEdwCxkS01QGL5RXc5bUq4uOx7K9vE4hK++KZagUskBVlUvrUR55tTFqLJmrSEFiyGWoeKlrKatWBiDZWAmAJYKSlShmWHdqF+TEto8WnKC5N02Q4xej3toGiHAFBlp7tWZAACVO7gUqdTSsTtHYu0c4mWBoUwsMBGgaFggARoGhTBBQCNBCwkOgsGgaBoIKAGgaCCChWIwgaFggARoRoWBoAG5YRoe0JDAa0LCwkFCCAQPCZoKAWEgzQAwUAoMERzJ4TfS/AVr6QmHxAWCRRiQRShBY2hX9DPJFzVZjlIKgEgJArRJVlG4NqTpDlKIAlLlkqSiuXMoOaKCnuXPIN5uxWITLBWhBKgaFNVVDA153iKRtUJTkVmQEpCvF8dspKg1WDFqMBxp4KTatI9CyTHqmJlBMtLJAAzFWVTZQCTQD6RgJwndzwVTEpWWLLS6fHRaDyB8nZmgxW0zPUnMQCDRKnCS9S+gcgRQXKV3hM2WWLkgaDg1KBvSO3BBw2RJ2Wdu7MUlYVlQkTHIEt8oF6DQVPLKd0Vtp7XXNvRIAAAolk6Buf14xexSFJkfGSPCAxbKMpFtQQopuKPStMv7GrIlYBIWSPhOUKF0lRoTUGh1jqi+SszqtjFJZKSDvq3mOOnmI6bZOCmJly1TO6MvMJinyrCUMc5UAQcwBScty4G8RnbPwiFYclSkghTsRVqBZfQ0SBFNJIBAFQsPuU+YaXFC9d0KLTf/AZYn4QpWEqoBYqIcg2LAEgVF7b3jZ2dsxkqGeUrOEhACe8NfgILhi7DjrGDMlFWRalAukt4SXyuz/qrruEb/ZrGz5i0SJa84JBVbKyU3VMUXQAkEBrCwehT5PTEybaPZPDhTS1qcOCAwBIQS+pT4gaObRW2jiEZESsgKklISoEDXKrMkhxQfKNKfiFyFgYiYzqKVHugyQQnIc6ScoU7kXADsaA2Zex0zZp+zzJJDlillZyyQWIIZioPcXZ9cZQyOVtDU4pHN7O2KmYVKmFgl3IIAd2SEhlE3HIR0U2ZlLmaEAOyQczhIYUZ6F3dqjrGXtTEzQAqY+aWvKqoLFKvCWA+Ehrv6156ZNUoqKQbu/6aktEZMTnLt9FxkktHvuw5iFYeUUABJQlQAt4g5rrUmsXo5f8Aw6VLVgwuXm8ajnSouErSAlWVhQFgpuMdRHorRxvYQPBBDAIIIWAQkLBA8ACPCwPCQAEEDwQAEJCvBAAkDwsLAMa8ISYfCQxDHhCYkhIdgRuYQkxLBDAiJMFYfA8BJHWFBhSqAqgGQYrDCYMpJFXcXobcjHITdrzcItctCklOYt3hBI6o861tHahQjl+0+zFLmApQWapQKk0BzMCbAX/rk9TGXHlDZrikk/1aOHxCl92VSlZzT4crJZLZWBAtp/qjFKJs4zD4VNQglsqiWcNQnifpEP3lOMtQ0Buydz3uCL0ixg9mywAtc1QcpJAGUjWrvmIDlwNI44w9td/wdbdkkrYSZKSueovolBSWBH5q8U/C7Zg8bA29KlAVzDKpRJ8TPZID2Nagk6UqIxdoSkpSJ0tOZPwjvMtWJclAubVtSsYUicsPlOjaWfj7rFLEsvcmF8dE21cd3sxShQaDewYcqAQ6XtCYJKpQX+EtQUUFj4hYh/hN6hncxniLeFlZzlDVIDqLM5ZzweOxKlSIZs4RCCgNLoblTsCo+IFV6A3O6LezES5iqhIly2UpcxK1pZD/AIZCDqMxFatpHPplLTlCgsJmglBNlElnBNGcMSLNwh2DmJC0iYVGUpQzhL1ALO1HYEtrffGcYVK2S9dHo+ydiSsapKh4ZWT8bKBUrX3iJKSR4ckvuwSlrmtYnnScFPzSNniV3kxBzOVIRLCWD5SMy1uR4RqHLNHPzphlYkKdciTPSJiEpSV5gA2HlqSGAKwlIIfnemFMD4lSvGkhZ7wUoc1qMAXSSBVmF2MbdRRmk5Ojtk9hcQlpalJVh0MoAOTmKfGQghWY+Fg5AcgteItrdnJOA/GkGYFqGaX4UqSlQOXIuxHx7vy8Ityf8UZcsIRMlLLJYrKgSopAqwGp40jr52z0z5aStJQogEMfEglO+jkO1YpU9ESUo7PFtnyp+KnhKfxFrIdTAs5BKlNQM5fcOUeibI/wuky1LM5XeZj4Up8IAcGty9GoRcxt4Ls2mVie/SpiZYQpADJUQwz33CxeoFY2c0Cx+QlPwLJlJSAlICQLABhDnhoVBmjSjOx7wPEeaFzQUA94HiPNBmgoLJHgeI84gChDAkeAGIs4gz8YAJXgiLNxhM/GCgsmBilgtrypq1oQSVS2zOlQZ7EEhiCxsdIw+1GOnoLpOWUkAkhypZOYNSwDDzHTkcN26nSlKyKllKjRKrbnoQXYRjKdOjaGPkj1Cfj5ctSErUEmYrKih8SjYcKkCu8RYL6gjgQx6iOJ7F9uDiFZJn/lyqUQxbwkBOVLUJCgScxcJ0jodnbXM1U11hRSvK2qWDVrZwWoNYIS5Oh5IKK2akDxD3kHeRtRjZNAYh72DvYVCsmeEeIu+he9hhZJCQzvIM0AFPa+NEpBWaZa6MdC4cPyeG4ba0uYhCgSy3DtYh3Cv0sxvui3NlpWClQBSaEEODvjnMbsEykNJUACpBY2SQaFJvqa7qVtHPleSPcVZpBRf7iDFY+aglMuZmVmWKhVQa5szNuDjVzvMZuMxqyylzTLJe+UOQWIZxb/AOn1ixMNJgK0hyRRLGuWrJtverZjWKM/CEqeWpwa+JSRvS4zXcAGPGc8k3TdHdwhFHmmCxapavCAXBDEPfVt4gWJkxgylMANTQW5AR6N9lQmwA4AN/ESd6BVo6fkq7SOfmcB904paUju15UvlcZQHvUtE+G7J4gmqUp/3KH0eO3M2jivJoCit+kL5M/pByOM/wD4qa7lcsdVH/5ixI7FzQ47wBwxoahwWryEdgJJskgEb/e6FMsC6gT/AMoXyMgWzJx+xO9k4VBUEHDpUjMlL58xBBqQQ1d484rp7MyM6SpWZi5AOXOHHhJFQNHFY2V+I3IaAYMaEl/fCB55/bJVkXaCT3shKEoCJEslTAKyOSaqVwBID2eOe2rt9QmIDomIyjMhIQUqPiSXYXCTQ3DvG9j8ZNws2XMnAz0EKMuSsAZQaZvCDWpFU2JiH7pwanUZaiVrGX8ZKVBOUMACG1ZrkgcY6Ytvtts3TSjVfyUNlYfCT0qBlTsxzZZUlal0AoVuhZSXJtRmpv1cJtCZKnspc78JhLSkCakpKAAStKBmIDgAgNDZmxZlESkrlSiVGYlM4uXAYKzJAFBooxdlGW5SnIrKA+Q5gOBUKPaFkm0rVmbNb79WX/EVyypB6UhDtgn/ANkxyP70jOzo0H0hQtI4dW6W9tHL7kntszpF6XtFYJyrmV3qfX+eENmbVmi61twJ0u0UpkwD6NV68vbxHMnjcRzpwN7wc5eWHRe++ZgtMV1JIhituTcz96R5kfKKaVu7Jc+gqf5hDx99fKDnLywaNAbfm2KyONfnDRtqd/mH1+sUijcKc/daw2ZILBiAOH8Qe5Ly/wCwpGh99zv80vuLQqduTf8AMPU/u/sRQSh2zEO1+sCQx33YUg9yXli6ND79nazNf9PvfAduTv8AMP8A1H7RnKm7gw+XLhDVSybWI0rz5w/cl5YqRdn9qloUElZKjoEAnhpEcrtmVTEywslaiwGRN9H3DnFHBbCRjSsYcLVNlpJJUrugDXKkB8xJPhewo8YiP8PsasIXLw0wA5g+dBIIJAIdThPPcY64xddt/wBmqxqjqNt41c2WpBLzUkZAnIQCogHvE1DNVyQzEvGTszDyVJZeHXnQpWaakrR3gWFBRYCjhgwNiwhuA2XMwKVHFy5koKUyVZcxWQmxLsN45mNPDTytILFINWV8QG5Q0NIznOUf9D9vRmKwclYmCVhJyZstAyLmrWpwAE5Uy1SylZCQwBI0a0T9kMQMLNnhSJrTCjKe6UgUBKqZQEh1UFLRolOvnCijP75b4leoktClTVG4nbaSahXC3sRMnaktviboY5oK0ESCZTjz/aKXqsiM3BPs6P7ejSYIaNqI/VHOqmP7HswBR/uK+Xk/Ae3E6Be10D8x8jDTtsbz5RzqpujCAT2pC+Xk/Ae3E6YbXT+sQ/74SA/eJa1xyjmEzd78Kn5RJne6RTg/0il6yf2kJ40dT9rO+I5+LoXNNYwU4hR16Gvzhi5hGvSFP1kn0kNYkiWepLEJ58aRTmTDRnoG8t8NVMJfX36w1S/bxyOTezTsrrcE09YRR086OR11hUSia1fmW/qE7xIJzKCWDkqIHSpoIlJ/QhEziKOX0NhfhUGFE8vXddqW9+UWsPg1qDgeE2UQAN4ZzUdTE4wJD1Sd1QOgcB+kWoSf0FFBKlMb1N2AeusCppZgXp1fnEmKlhI8akJH+pQTU8Lq8oruFMUabgX4Got71hOLW0DRDMnqf9i8PTi1AuH3VdmetukIJKrBh/uZuNL/ANRKWBZxbp56wqEQ7SUFpGdaAwV8amvZhxb0jnl7JVNmBRRkRVOab4EuECYzuKlKkHiFR052dLmpaYUZR4hVySAbMXO5v4jP2ZtDGylpQlQlyqKV3iUlNEhIrlKiyQkBt2kdOJpI3WR8Umc6iTiD4T3wuSkZ2CWBDAm2WtdGjf7Pol4eSrvlpQ5zBAczlA0AKWYK89XjR2n2sxdEyl5mbxkykgn/AEh3biW0ip2jEyb3E5EwzJiR40zVSypDMWdIAUlyrzPTVyUlTJLMjHiYMyApKCTlCqqpRzRgTu5RITWzNrb+IzsAqcT4ykAVZIJ+VBzjUSHY3o1joPSOOSVmTEmVa+lN3r7eBKmZ0k/8f5eJEpBZvkdeNjXTh0ibMRr1blEgQXJ+TW+UKlDXHmOXnSJEJWWbXo/puhwQsav5wANRMbQ9fe6Ffc/v3rDObm7OSdPYaHlQ3N/xgAjViAhJUosAHOsQStuSFVWsin6CT6UixNkCYlaSoIcEAKYOSKWcs945PFYCZLCl5VKlBQl96kfhqJLeEqZw4IeziN8eNNWzWMU12dThdo4Zczu0TCpV27sgaMATR40cWiWjKCsF9wagqSwJoKefGPK1TfxMwzpG9NFAswYaVja7MYqYJuXKVqWksSxKWq5KjRNCTyjaWGNdITSOh2rhFKmJMicJYAFWUlT5gVGnIa6Q7FTp2VCZc8IYuSXLl3oLAW3xqYlctJCUFKlkOqoLCwLCzl/KIpQL2vozvHPKUo9MmzOn4cTJCPxGxSF5hOSlTKBdwtDkWNwNOcWcBKmAfirCjoQlr6nf5RYRLFXYcRuh8xQ9iJlNyVMV2MVNH876b9YQzwYbMlB+IG7qeUIlAFXr00iBDkm/1hzltfQ8nhpPF/esIz2F7e/KGMatO/3XWGk9ePKFmU9n6+7RH3Z3+evCn7wCHKPD1gbj6w3uAeJ5wIHD18oAHBJoxa/u8OSpVnHKr7t3OGJlNwPCFUnkDxFdL9IQFhM8UBLe98NUQYjArprv+vygd/2d4TGK/D5gw4TPdPrDECtq9Ycx58SYVjo5rHyZsxQHiOZRQDfLWj+IPf0jksSg51A1IJ42vHoWPw/4ZCQlSrhK0gvYEBVCCLu+kR/4fy8FJMw47wzXIlqOdTh1S1pZIVVwzned0d+Kdo0tMydndqsWZBRKCGQkZpgSRMSlCdVvQMG42irN7VYheVKpqgktmIcG513Xjsk9ntkyTMlnHzUmagJKcihTMFJc5NCmxaJJPYnZAlKIxc1f5s6EKLABThgg3LcQ0aWgs4PEbMAxKUhSpySQXQQpQ3uwIofSOumYYIQ65iJdPzqqRuyhz6RQ29PRKVlwOKeSUj4kiSoKrmS2VLi1W1Z6Rz+z0SJoJxExYWDqqhB1ZjGcoqSuV9EyR1crBvUVDHxFKk1/bmNbRGZLmpGam4j0FTCSdoy1F0rfQBlE+Rr1i4ZT1yhuDhzoa6xyNNbIK4wxr4iD5CsPlJKT4jXRnPSJUpcszbn05V4esSS5SQCS9KVJHJn+UQBXqVWodMr86w/vGLB7uwT5V96RNMdRoCwHR98NVKCXo9GpDsX0E1XhLDiageVKCGmdRmL7kl/MGJFkXqL3O9ngyggl9aH9ngAiCw/wtrWqvWkPXNYXVW1A1uIpDpvgQVZiwcm+ZgDYGkZcvtCgLDqUkH8xAYdAdIqMXLQVZp4dagKA1sSNH8heLyZqQDmc2u9d1XiPBbXw600mJWoPcM2pYKa7De7UELJxcicsBKpRUASAAyQ5AdT3NR+140WGT2y+FaLUru2sD0p1pX+IFyJZrfkD9YqbU2zhcKl1FM1Z/KkMPKzcS5jPwO0lT0CZRGY0QkBISASKHWz74meFxV2DVbOgmdlJc5B71JSj4nAL+EFyBcUfnxjiNmbXXmGHQkGSZoWhMwUS0xJTmUbCleZjqBtFabzV6fnV73Qk7HzCGK5pHxfGujEFJvoQ78IcMqiqGpIzu0e1UyClCJMqYD4lNLQUhnCahxm+LoeMVcJi141MwIl4WWUIYJmIIJBBAKFJZmLDg43xqjakz8q5hO9U2abkN+bfEa8fOJYzV8sxO/f5RfvKtBzRzOxe0QkpyCSTVyyy+ag/TwtxjuJEtwCfDQEjo7bzzbSKktZNcxfea+6ROvEtre9OGu7+YyySUn0qI6JZkveRxihOcFnJHBPnrrEveEm/q3lDlOLmnyiA6IhLPpr0G7hEU0Abg27X0iz9oDfFzd3+XKIkLc2cb6/X9oLFQiA5JIA0v9bQmUPYca/SHqmNUAv7bnEfegnlf+i8OwH03ANx8rxEUPd35hulLw5ZdxupQsfKGrkXFa8tIVjJcnLzgCRWpfhESJAuQPURIadePnTlAArVp1f+vbQJUCWJFbU/mCWTX0qawgL3tZ33ndCAbnAIAvwf0D8YlTLLeunziAsTv9/xEhp/f8QmhkS1mlKe/fWJwzUiMp9uIesQUGh6cWmxSsa0F/NuO+Oem7OUmeqeha0MslA7rOAHoXJZVTZrmNEkFQukMKV576w1UlqOrq/XXd9I1hLjodlCZhZYWqZOE2dNLOqdJLWYeHvALWBe0JO2aJv/ALlpaoSiXKlpBcVyoN+LaRpfZiSMwUbsNPer/vCzZZAFCDrR7fPWNPdYuTDtAlOLloTMWc6PzgAqNGUGexNekZOE7OyUFyFL3qJYX/TpR7xqJzM2dwdcra+Y1iyqapL5Skkbw9vrxiPclqwbbGyZYR8CAkDcwHVhcwwTDcg8d14UziS5bpRuQgUpdyoMOIp0epjMknw81LVLf8bwqsSHGUqIo9D7/uKxWpnNSd4L/t0hUT2NnF3qK8jDoCRSzfKejjUbhyhqnDUI57m3XhwWSRlBFBrThrEyZC2PiDg3IJ9OvpAGyouSos9A/HziSUg3SKjXP19kRMZBJLkEeVfIxNKltwPP+PSFaCinPwM2YhSQnMSk0DnT3XkI5CYjISFpL5VJZSQ4JAqyrc7h47PaeC7xBALGuUktlNG52Eclt3s3MlSxMmKCgpTJYku1VEOBQDdvEdOGS0bQpIqypQWEyrOouaE+JhGNT5aa69Lx60rtLsOYoS1YOaFo8CQJYSbtkAlrclyq4Jqaxc25gtkYdKFYjBzJfhGRIZKlJ4jO5U+p4PHTdDbPIEyxksSoqADB3vTnZo9Q7P7HmGSlWJHdAB1AllFtTVkAgB39Ijk7U2JNUAjB4lSgEhkpBoAw+Gbe3iP1jidrY+UnFKSlM0SQtxJm0UEuCUKqeIqdxiZR5dNEtI7EY6QtREjMpKSxWVO6mskM7Aan6PD5zizncKNfSMbZ+38ImiZRlC9A7m2jmN9MlKg7kAjcx/iOLIqeqIaKjljSgv1/r0glqtQEHc3HpwiY4ROhqIXuVDWvBPvdGaZAd+AHFTrU/IC8CMSVXSLaP/R/iEUk1cg8DQDyhQss53b+HpAUMyg6EfX1doeJgNHvvLD18ojROc0DUu56v7MTA6gvw39W9iGCIxK58PEDavS5hVNq469dTCrQW0tao9dYjTL39LfOGLQomuaKo1m6XiMTFB7dD8q8IbiU8zyA+cVxvu/ThCoLLWfe/XlCiaNSAfe+K5oH03Oda6+6xIqeFBn9/WCgJZZF3cddIkUotc89Pd4oSgxoQNa0iyTT+Omt4AsJcw7wenCHKSSKCnUfP5xASWOVm9097obnUzMOPse6dIBk6id7eUPzH2IrpLtYGFUDrXk8AFlaaf1DQsDj75wwFhqOp90hJyR+o+T+cIaIChDPqbX3sLiFRNBbLYECoqNTwPV4IIEQXJAUokcgd1tA9NInWgEVGalBoW/bpBBAVQ0YZ7pADWSfe+HshOhrBBCZVEg4DfUny9YQYUkFxpWo5+v1ggiboBFSTuuKWr5WpESpCi1ANw03b4IIfJhQKGS5D8A3OvSJkz6UCuhG+t+UEEKx0KqcGcvTl7aK6porf05QkENMTNPZuz0kZ1nkC5oOT8aRkdrtjzJ34onIyS0kJRlU9aEgsBcjomCCOiD46KToZsXsYnDkr+0S1TC/iVKmKbflqKnfeDaHYf7SrNNxj6ACUQlPBI0hII15vYc/ok2R2FRh5gXLxqgplD/xFiDd68j0h/abspKxKxMmYpImhISopkKZeV/ErxfFYdIIIh5ZLsHIx8D2URKWFElRFU5qJ5sHOtI6CWNxDddKawQRhKTl2yLHLkkceXPo0VlZg/v+4IISEx8qQWBURUcd1dd3CGqYODvaj3674IIB0OQrQjmfnasOUsaU48P6ggiRkRToTy62hixS/l+1PYggimIhzF6kXa3vhCTQ12rw9YIIZI1KBqxeo6cGhBKBLWp7PX6QQQAPUgAMRbl8/IxCucGa3OvlBBAgCUlJY1I9Kw8qcFq+lPKEggEIpVamt/Z5Q5RApBBAAwpqwJ5G3v8AaFyK/UfPygghlLs//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6646328" y="6477000"/>
            <a:ext cx="2362200" cy="276999"/>
          </a:xfrm>
          <a:prstGeom prst="rect">
            <a:avLst/>
          </a:prstGeom>
          <a:noFill/>
        </p:spPr>
        <p:txBody>
          <a:bodyPr wrap="square" rtlCol="0">
            <a:spAutoFit/>
          </a:bodyPr>
          <a:lstStyle/>
          <a:p>
            <a:r>
              <a:rPr lang="en-US" sz="1200" dirty="0" smtClean="0"/>
              <a:t>Source:  FTI Report, pp. 95-6 </a:t>
            </a:r>
            <a:endParaRPr lang="en-US" sz="1200"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110" y="1158819"/>
            <a:ext cx="7616290" cy="508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81000" y="6451600"/>
            <a:ext cx="4724400" cy="276999"/>
          </a:xfrm>
          <a:prstGeom prst="rect">
            <a:avLst/>
          </a:prstGeom>
        </p:spPr>
        <p:txBody>
          <a:bodyPr wrap="square">
            <a:spAutoFit/>
          </a:bodyPr>
          <a:lstStyle/>
          <a:p>
            <a:r>
              <a:rPr lang="en-US" sz="1200" dirty="0" smtClean="0"/>
              <a:t>Note: Calculations based on FY 2012-13 revenue</a:t>
            </a:r>
            <a:endParaRPr lang="en-US" sz="1200" dirty="0"/>
          </a:p>
        </p:txBody>
      </p:sp>
    </p:spTree>
    <p:extLst>
      <p:ext uri="{BB962C8B-B14F-4D97-AF65-F5344CB8AC3E}">
        <p14:creationId xmlns:p14="http://schemas.microsoft.com/office/powerpoint/2010/main" val="10425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Review</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435" y="945221"/>
            <a:ext cx="5063319" cy="578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60925" y="1360360"/>
            <a:ext cx="1793336" cy="261610"/>
          </a:xfrm>
          <a:prstGeom prst="rect">
            <a:avLst/>
          </a:prstGeom>
          <a:noFill/>
        </p:spPr>
        <p:txBody>
          <a:bodyPr wrap="none" rtlCol="0">
            <a:spAutoFit/>
          </a:bodyPr>
          <a:lstStyle/>
          <a:p>
            <a:r>
              <a:rPr lang="en-US" sz="1100" dirty="0" smtClean="0">
                <a:latin typeface="Franklin Gothic Book"/>
                <a:cs typeface="Franklin Gothic Book"/>
              </a:rPr>
              <a:t>Prairie Creek Redwoods SP</a:t>
            </a:r>
            <a:endParaRPr lang="en-US" sz="1100" dirty="0">
              <a:latin typeface="Franklin Gothic Book"/>
              <a:cs typeface="Franklin Gothic Book"/>
            </a:endParaRPr>
          </a:p>
        </p:txBody>
      </p:sp>
      <p:sp>
        <p:nvSpPr>
          <p:cNvPr id="7" name="TextBox 6"/>
          <p:cNvSpPr txBox="1"/>
          <p:nvPr/>
        </p:nvSpPr>
        <p:spPr>
          <a:xfrm>
            <a:off x="4869863" y="6004073"/>
            <a:ext cx="1614469" cy="261610"/>
          </a:xfrm>
          <a:prstGeom prst="rect">
            <a:avLst/>
          </a:prstGeom>
          <a:noFill/>
        </p:spPr>
        <p:txBody>
          <a:bodyPr wrap="none" rtlCol="0">
            <a:spAutoFit/>
          </a:bodyPr>
          <a:lstStyle/>
          <a:p>
            <a:r>
              <a:rPr lang="en-US" sz="1100" dirty="0" smtClean="0">
                <a:latin typeface="Franklin Gothic Book"/>
                <a:cs typeface="Franklin Gothic Book"/>
              </a:rPr>
              <a:t>Anza-Borrego Desert SP</a:t>
            </a:r>
            <a:endParaRPr lang="en-US" sz="1100" dirty="0">
              <a:latin typeface="Franklin Gothic Book"/>
              <a:cs typeface="Franklin Gothic Book"/>
            </a:endParaRPr>
          </a:p>
        </p:txBody>
      </p:sp>
      <p:sp>
        <p:nvSpPr>
          <p:cNvPr id="8" name="TextBox 7"/>
          <p:cNvSpPr txBox="1"/>
          <p:nvPr/>
        </p:nvSpPr>
        <p:spPr>
          <a:xfrm>
            <a:off x="2283433" y="3036816"/>
            <a:ext cx="1213237" cy="261610"/>
          </a:xfrm>
          <a:prstGeom prst="rect">
            <a:avLst/>
          </a:prstGeom>
          <a:noFill/>
        </p:spPr>
        <p:txBody>
          <a:bodyPr wrap="none" rtlCol="0">
            <a:spAutoFit/>
          </a:bodyPr>
          <a:lstStyle/>
          <a:p>
            <a:r>
              <a:rPr lang="en-US" sz="1100" dirty="0" smtClean="0">
                <a:latin typeface="Franklin Gothic Book"/>
                <a:cs typeface="Franklin Gothic Book"/>
              </a:rPr>
              <a:t>Jack London SHP</a:t>
            </a:r>
            <a:endParaRPr lang="en-US" sz="1100" dirty="0">
              <a:latin typeface="Franklin Gothic Book"/>
              <a:cs typeface="Franklin Gothic Book"/>
            </a:endParaRPr>
          </a:p>
        </p:txBody>
      </p:sp>
      <p:sp>
        <p:nvSpPr>
          <p:cNvPr id="9" name="TextBox 8"/>
          <p:cNvSpPr txBox="1"/>
          <p:nvPr/>
        </p:nvSpPr>
        <p:spPr>
          <a:xfrm>
            <a:off x="2690923" y="3312074"/>
            <a:ext cx="1377300" cy="261610"/>
          </a:xfrm>
          <a:prstGeom prst="rect">
            <a:avLst/>
          </a:prstGeom>
          <a:noFill/>
        </p:spPr>
        <p:txBody>
          <a:bodyPr wrap="none" rtlCol="0">
            <a:spAutoFit/>
          </a:bodyPr>
          <a:lstStyle/>
          <a:p>
            <a:r>
              <a:rPr lang="en-US" sz="1100" dirty="0" smtClean="0">
                <a:latin typeface="Franklin Gothic Book"/>
                <a:cs typeface="Franklin Gothic Book"/>
              </a:rPr>
              <a:t>Brannan Island SRA</a:t>
            </a:r>
            <a:endParaRPr lang="en-US" sz="1100" dirty="0">
              <a:latin typeface="Franklin Gothic Book"/>
              <a:cs typeface="Franklin Gothic Book"/>
            </a:endParaRPr>
          </a:p>
        </p:txBody>
      </p:sp>
      <p:sp>
        <p:nvSpPr>
          <p:cNvPr id="10" name="TextBox 9"/>
          <p:cNvSpPr txBox="1"/>
          <p:nvPr/>
        </p:nvSpPr>
        <p:spPr>
          <a:xfrm>
            <a:off x="3248615" y="3839724"/>
            <a:ext cx="1223412" cy="261610"/>
          </a:xfrm>
          <a:prstGeom prst="rect">
            <a:avLst/>
          </a:prstGeom>
          <a:noFill/>
        </p:spPr>
        <p:txBody>
          <a:bodyPr wrap="none" rtlCol="0">
            <a:spAutoFit/>
          </a:bodyPr>
          <a:lstStyle/>
          <a:p>
            <a:r>
              <a:rPr lang="en-US" sz="1100" dirty="0" smtClean="0">
                <a:latin typeface="Franklin Gothic Book"/>
                <a:cs typeface="Franklin Gothic Book"/>
              </a:rPr>
              <a:t>Turlock Lake SRA</a:t>
            </a:r>
            <a:endParaRPr lang="en-US" sz="1100" dirty="0">
              <a:latin typeface="Franklin Gothic Book"/>
              <a:cs typeface="Franklin Gothic Book"/>
            </a:endParaRPr>
          </a:p>
        </p:txBody>
      </p:sp>
      <p:sp>
        <p:nvSpPr>
          <p:cNvPr id="11" name="TextBox 10"/>
          <p:cNvSpPr txBox="1"/>
          <p:nvPr/>
        </p:nvSpPr>
        <p:spPr>
          <a:xfrm>
            <a:off x="1739058" y="1934163"/>
            <a:ext cx="1454244" cy="261610"/>
          </a:xfrm>
          <a:prstGeom prst="rect">
            <a:avLst/>
          </a:prstGeom>
          <a:noFill/>
        </p:spPr>
        <p:txBody>
          <a:bodyPr wrap="none" rtlCol="0">
            <a:spAutoFit/>
          </a:bodyPr>
          <a:lstStyle/>
          <a:p>
            <a:r>
              <a:rPr lang="en-US" sz="1100" dirty="0" smtClean="0">
                <a:latin typeface="Franklin Gothic Book"/>
                <a:cs typeface="Franklin Gothic Book"/>
              </a:rPr>
              <a:t>Woodson Bridge SRA</a:t>
            </a:r>
            <a:endParaRPr lang="en-US" sz="1100" dirty="0">
              <a:latin typeface="Franklin Gothic Book"/>
              <a:cs typeface="Franklin Gothic Book"/>
            </a:endParaRPr>
          </a:p>
        </p:txBody>
      </p:sp>
      <p:sp>
        <p:nvSpPr>
          <p:cNvPr id="12" name="TextBox 11"/>
          <p:cNvSpPr txBox="1"/>
          <p:nvPr/>
        </p:nvSpPr>
        <p:spPr>
          <a:xfrm>
            <a:off x="2702567" y="3482315"/>
            <a:ext cx="1177902" cy="261610"/>
          </a:xfrm>
          <a:prstGeom prst="rect">
            <a:avLst/>
          </a:prstGeom>
          <a:noFill/>
        </p:spPr>
        <p:txBody>
          <a:bodyPr wrap="none" rtlCol="0">
            <a:spAutoFit/>
          </a:bodyPr>
          <a:lstStyle/>
          <a:p>
            <a:r>
              <a:rPr lang="en-US" sz="1100" dirty="0" smtClean="0">
                <a:latin typeface="Franklin Gothic Book"/>
                <a:cs typeface="Franklin Gothic Book"/>
              </a:rPr>
              <a:t>Mount Diablo SP</a:t>
            </a:r>
            <a:endParaRPr lang="en-US" sz="1100" dirty="0">
              <a:latin typeface="Franklin Gothic Book"/>
              <a:cs typeface="Franklin Gothic Book"/>
            </a:endParaRPr>
          </a:p>
        </p:txBody>
      </p:sp>
      <p:sp>
        <p:nvSpPr>
          <p:cNvPr id="13" name="TextBox 12"/>
          <p:cNvSpPr txBox="1"/>
          <p:nvPr/>
        </p:nvSpPr>
        <p:spPr>
          <a:xfrm>
            <a:off x="331326" y="3167621"/>
            <a:ext cx="1697901" cy="261610"/>
          </a:xfrm>
          <a:prstGeom prst="rect">
            <a:avLst/>
          </a:prstGeom>
          <a:noFill/>
        </p:spPr>
        <p:txBody>
          <a:bodyPr wrap="none" rtlCol="0">
            <a:spAutoFit/>
          </a:bodyPr>
          <a:lstStyle/>
          <a:p>
            <a:r>
              <a:rPr lang="en-US" sz="1100" dirty="0" smtClean="0">
                <a:latin typeface="Franklin Gothic Book"/>
                <a:cs typeface="Franklin Gothic Book"/>
              </a:rPr>
              <a:t>McLaughlin Eastshore SP</a:t>
            </a:r>
            <a:endParaRPr lang="en-US" sz="1100" dirty="0">
              <a:latin typeface="Franklin Gothic Book"/>
              <a:cs typeface="Franklin Gothic Book"/>
            </a:endParaRPr>
          </a:p>
        </p:txBody>
      </p:sp>
      <p:sp>
        <p:nvSpPr>
          <p:cNvPr id="14" name="Oval 13"/>
          <p:cNvSpPr/>
          <p:nvPr/>
        </p:nvSpPr>
        <p:spPr>
          <a:xfrm>
            <a:off x="2295543" y="3614568"/>
            <a:ext cx="100080" cy="100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15" name="Oval 14"/>
          <p:cNvSpPr/>
          <p:nvPr/>
        </p:nvSpPr>
        <p:spPr>
          <a:xfrm>
            <a:off x="2325111" y="3494008"/>
            <a:ext cx="100080" cy="100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16" name="TextBox 15"/>
          <p:cNvSpPr txBox="1"/>
          <p:nvPr/>
        </p:nvSpPr>
        <p:spPr>
          <a:xfrm>
            <a:off x="133940" y="3544048"/>
            <a:ext cx="1966773" cy="261610"/>
          </a:xfrm>
          <a:prstGeom prst="rect">
            <a:avLst/>
          </a:prstGeom>
          <a:noFill/>
        </p:spPr>
        <p:txBody>
          <a:bodyPr wrap="none" rtlCol="0">
            <a:spAutoFit/>
          </a:bodyPr>
          <a:lstStyle/>
          <a:p>
            <a:r>
              <a:rPr lang="en-US" sz="1100" dirty="0" smtClean="0">
                <a:latin typeface="Franklin Gothic Book"/>
                <a:cs typeface="Franklin Gothic Book"/>
              </a:rPr>
              <a:t>Robert W. Crown Memorial SB</a:t>
            </a:r>
            <a:endParaRPr lang="en-US" sz="1100" dirty="0">
              <a:latin typeface="Franklin Gothic Book"/>
              <a:cs typeface="Franklin Gothic Book"/>
            </a:endParaRPr>
          </a:p>
        </p:txBody>
      </p:sp>
      <p:sp>
        <p:nvSpPr>
          <p:cNvPr id="17" name="Oval 16"/>
          <p:cNvSpPr/>
          <p:nvPr/>
        </p:nvSpPr>
        <p:spPr>
          <a:xfrm>
            <a:off x="2641287" y="3769240"/>
            <a:ext cx="100080" cy="100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18" name="TextBox 17"/>
          <p:cNvSpPr txBox="1"/>
          <p:nvPr/>
        </p:nvSpPr>
        <p:spPr>
          <a:xfrm>
            <a:off x="2980905" y="4086726"/>
            <a:ext cx="1300356" cy="261610"/>
          </a:xfrm>
          <a:prstGeom prst="rect">
            <a:avLst/>
          </a:prstGeom>
          <a:noFill/>
        </p:spPr>
        <p:txBody>
          <a:bodyPr wrap="none" rtlCol="0">
            <a:spAutoFit/>
          </a:bodyPr>
          <a:lstStyle/>
          <a:p>
            <a:r>
              <a:rPr lang="en-US" sz="1100" dirty="0" smtClean="0">
                <a:latin typeface="Franklin Gothic Book"/>
                <a:cs typeface="Franklin Gothic Book"/>
              </a:rPr>
              <a:t>Lake del Valle SRA</a:t>
            </a:r>
            <a:endParaRPr lang="en-US" sz="1100" dirty="0">
              <a:latin typeface="Franklin Gothic Book"/>
              <a:cs typeface="Franklin Gothic Book"/>
            </a:endParaRPr>
          </a:p>
        </p:txBody>
      </p:sp>
      <p:sp>
        <p:nvSpPr>
          <p:cNvPr id="19" name="Oval 18"/>
          <p:cNvSpPr/>
          <p:nvPr/>
        </p:nvSpPr>
        <p:spPr>
          <a:xfrm>
            <a:off x="1517709" y="1244360"/>
            <a:ext cx="100080" cy="100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20" name="TextBox 19"/>
          <p:cNvSpPr txBox="1"/>
          <p:nvPr/>
        </p:nvSpPr>
        <p:spPr>
          <a:xfrm>
            <a:off x="1558653" y="1167016"/>
            <a:ext cx="1967205" cy="261610"/>
          </a:xfrm>
          <a:prstGeom prst="rect">
            <a:avLst/>
          </a:prstGeom>
          <a:noFill/>
        </p:spPr>
        <p:txBody>
          <a:bodyPr wrap="none" rtlCol="0">
            <a:spAutoFit/>
          </a:bodyPr>
          <a:lstStyle/>
          <a:p>
            <a:r>
              <a:rPr lang="en-US" sz="1100" dirty="0" smtClean="0">
                <a:latin typeface="Franklin Gothic Book"/>
                <a:cs typeface="Franklin Gothic Book"/>
              </a:rPr>
              <a:t>Del Norte Coast Redwoods SP</a:t>
            </a:r>
            <a:endParaRPr lang="en-US" sz="1100" dirty="0">
              <a:latin typeface="Franklin Gothic Book"/>
              <a:cs typeface="Franklin Gothic Book"/>
            </a:endParaRPr>
          </a:p>
        </p:txBody>
      </p:sp>
      <p:sp>
        <p:nvSpPr>
          <p:cNvPr id="21" name="Oval 20"/>
          <p:cNvSpPr/>
          <p:nvPr/>
        </p:nvSpPr>
        <p:spPr>
          <a:xfrm>
            <a:off x="1506333" y="1123800"/>
            <a:ext cx="100080" cy="100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22" name="TextBox 21"/>
          <p:cNvSpPr txBox="1"/>
          <p:nvPr/>
        </p:nvSpPr>
        <p:spPr>
          <a:xfrm>
            <a:off x="1547277" y="991864"/>
            <a:ext cx="1944732" cy="261610"/>
          </a:xfrm>
          <a:prstGeom prst="rect">
            <a:avLst/>
          </a:prstGeom>
          <a:noFill/>
        </p:spPr>
        <p:txBody>
          <a:bodyPr wrap="none" rtlCol="0">
            <a:spAutoFit/>
          </a:bodyPr>
          <a:lstStyle/>
          <a:p>
            <a:r>
              <a:rPr lang="en-US" sz="1100" dirty="0" smtClean="0">
                <a:latin typeface="Franklin Gothic Book"/>
                <a:cs typeface="Franklin Gothic Book"/>
              </a:rPr>
              <a:t>Jedediah Smith Redwoods SP</a:t>
            </a:r>
            <a:endParaRPr lang="en-US" sz="1100" dirty="0">
              <a:latin typeface="Franklin Gothic Book"/>
              <a:cs typeface="Franklin Gothic Book"/>
            </a:endParaRPr>
          </a:p>
        </p:txBody>
      </p:sp>
      <p:sp>
        <p:nvSpPr>
          <p:cNvPr id="23" name="Oval 22"/>
          <p:cNvSpPr/>
          <p:nvPr/>
        </p:nvSpPr>
        <p:spPr>
          <a:xfrm>
            <a:off x="1506333" y="1424056"/>
            <a:ext cx="100080" cy="100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24" name="Oval 23"/>
          <p:cNvSpPr/>
          <p:nvPr/>
        </p:nvSpPr>
        <p:spPr>
          <a:xfrm>
            <a:off x="5072903" y="6269096"/>
            <a:ext cx="100080" cy="100080"/>
          </a:xfrm>
          <a:prstGeom prst="ellipse">
            <a:avLst/>
          </a:prstGeom>
          <a:solidFill>
            <a:srgbClr val="CDAB42"/>
          </a:solidFill>
          <a:ln>
            <a:solidFill>
              <a:srgbClr val="CDA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25" name="Oval 24"/>
          <p:cNvSpPr/>
          <p:nvPr/>
        </p:nvSpPr>
        <p:spPr>
          <a:xfrm>
            <a:off x="3244071" y="3785160"/>
            <a:ext cx="100080" cy="100080"/>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26" name="Oval 25"/>
          <p:cNvSpPr/>
          <p:nvPr/>
        </p:nvSpPr>
        <p:spPr>
          <a:xfrm>
            <a:off x="2645831" y="3391640"/>
            <a:ext cx="100080" cy="100080"/>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27" name="Oval 26"/>
          <p:cNvSpPr/>
          <p:nvPr/>
        </p:nvSpPr>
        <p:spPr>
          <a:xfrm>
            <a:off x="2238663" y="3120952"/>
            <a:ext cx="100080" cy="10008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28" name="Oval 27"/>
          <p:cNvSpPr/>
          <p:nvPr/>
        </p:nvSpPr>
        <p:spPr>
          <a:xfrm>
            <a:off x="2309175" y="2181512"/>
            <a:ext cx="100080" cy="100080"/>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33" name="Oval 32"/>
          <p:cNvSpPr/>
          <p:nvPr/>
        </p:nvSpPr>
        <p:spPr>
          <a:xfrm>
            <a:off x="2641287" y="3564520"/>
            <a:ext cx="100080" cy="100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36" name="Rectangle 35"/>
          <p:cNvSpPr/>
          <p:nvPr/>
        </p:nvSpPr>
        <p:spPr>
          <a:xfrm>
            <a:off x="4799983" y="6293900"/>
            <a:ext cx="100080" cy="10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37" name="TextBox 36"/>
          <p:cNvSpPr txBox="1"/>
          <p:nvPr/>
        </p:nvSpPr>
        <p:spPr>
          <a:xfrm>
            <a:off x="4169233" y="6319136"/>
            <a:ext cx="790939" cy="261610"/>
          </a:xfrm>
          <a:prstGeom prst="rect">
            <a:avLst/>
          </a:prstGeom>
          <a:noFill/>
        </p:spPr>
        <p:txBody>
          <a:bodyPr wrap="none" rtlCol="0">
            <a:spAutoFit/>
          </a:bodyPr>
          <a:lstStyle/>
          <a:p>
            <a:r>
              <a:rPr lang="en-US" sz="1100" dirty="0" smtClean="0">
                <a:latin typeface="Franklin Gothic Book"/>
                <a:cs typeface="Franklin Gothic Book"/>
              </a:rPr>
              <a:t>San Diego</a:t>
            </a:r>
            <a:endParaRPr lang="en-US" sz="1100" dirty="0">
              <a:latin typeface="Franklin Gothic Book"/>
              <a:cs typeface="Franklin Gothic Book"/>
            </a:endParaRPr>
          </a:p>
        </p:txBody>
      </p:sp>
      <p:sp>
        <p:nvSpPr>
          <p:cNvPr id="38" name="Rectangle 37"/>
          <p:cNvSpPr/>
          <p:nvPr/>
        </p:nvSpPr>
        <p:spPr>
          <a:xfrm>
            <a:off x="4221854" y="5849148"/>
            <a:ext cx="100080" cy="10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39" name="TextBox 38"/>
          <p:cNvSpPr txBox="1"/>
          <p:nvPr/>
        </p:nvSpPr>
        <p:spPr>
          <a:xfrm>
            <a:off x="4147968" y="5614311"/>
            <a:ext cx="893776" cy="261610"/>
          </a:xfrm>
          <a:prstGeom prst="rect">
            <a:avLst/>
          </a:prstGeom>
          <a:noFill/>
        </p:spPr>
        <p:txBody>
          <a:bodyPr wrap="none" rtlCol="0">
            <a:spAutoFit/>
          </a:bodyPr>
          <a:lstStyle/>
          <a:p>
            <a:r>
              <a:rPr lang="en-US" sz="1100" dirty="0" smtClean="0">
                <a:latin typeface="Franklin Gothic Book"/>
                <a:cs typeface="Franklin Gothic Book"/>
              </a:rPr>
              <a:t>Los Angeles</a:t>
            </a:r>
            <a:endParaRPr lang="en-US" sz="1100" dirty="0">
              <a:latin typeface="Franklin Gothic Book"/>
              <a:cs typeface="Franklin Gothic Book"/>
            </a:endParaRPr>
          </a:p>
        </p:txBody>
      </p:sp>
      <p:sp>
        <p:nvSpPr>
          <p:cNvPr id="40" name="Rectangle 39"/>
          <p:cNvSpPr/>
          <p:nvPr/>
        </p:nvSpPr>
        <p:spPr>
          <a:xfrm>
            <a:off x="3580950" y="5516137"/>
            <a:ext cx="100080" cy="10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41" name="TextBox 40"/>
          <p:cNvSpPr txBox="1"/>
          <p:nvPr/>
        </p:nvSpPr>
        <p:spPr>
          <a:xfrm>
            <a:off x="3534604" y="5254527"/>
            <a:ext cx="1047100" cy="261610"/>
          </a:xfrm>
          <a:prstGeom prst="rect">
            <a:avLst/>
          </a:prstGeom>
          <a:noFill/>
        </p:spPr>
        <p:txBody>
          <a:bodyPr wrap="none" rtlCol="0">
            <a:spAutoFit/>
          </a:bodyPr>
          <a:lstStyle/>
          <a:p>
            <a:r>
              <a:rPr lang="en-US" sz="1100" dirty="0" smtClean="0">
                <a:latin typeface="Franklin Gothic Book"/>
                <a:cs typeface="Franklin Gothic Book"/>
              </a:rPr>
              <a:t>Santa Barbara</a:t>
            </a:r>
            <a:endParaRPr lang="en-US" sz="1100" dirty="0">
              <a:latin typeface="Franklin Gothic Book"/>
              <a:cs typeface="Franklin Gothic Book"/>
            </a:endParaRPr>
          </a:p>
        </p:txBody>
      </p:sp>
      <p:sp>
        <p:nvSpPr>
          <p:cNvPr id="42" name="Rectangle 41"/>
          <p:cNvSpPr/>
          <p:nvPr/>
        </p:nvSpPr>
        <p:spPr>
          <a:xfrm>
            <a:off x="2287262" y="3722698"/>
            <a:ext cx="100080" cy="10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43" name="TextBox 42"/>
          <p:cNvSpPr txBox="1"/>
          <p:nvPr/>
        </p:nvSpPr>
        <p:spPr>
          <a:xfrm>
            <a:off x="1004587" y="3877822"/>
            <a:ext cx="1018171" cy="261610"/>
          </a:xfrm>
          <a:prstGeom prst="rect">
            <a:avLst/>
          </a:prstGeom>
          <a:noFill/>
        </p:spPr>
        <p:txBody>
          <a:bodyPr wrap="none" rtlCol="0">
            <a:spAutoFit/>
          </a:bodyPr>
          <a:lstStyle/>
          <a:p>
            <a:r>
              <a:rPr lang="en-US" sz="1100" dirty="0" smtClean="0">
                <a:latin typeface="Franklin Gothic Book"/>
                <a:cs typeface="Franklin Gothic Book"/>
              </a:rPr>
              <a:t>San Francisco</a:t>
            </a:r>
            <a:endParaRPr lang="en-US" sz="1100" dirty="0">
              <a:latin typeface="Franklin Gothic Book"/>
              <a:cs typeface="Franklin Gothic Book"/>
            </a:endParaRPr>
          </a:p>
        </p:txBody>
      </p:sp>
      <p:sp>
        <p:nvSpPr>
          <p:cNvPr id="44" name="Rectangle 43"/>
          <p:cNvSpPr/>
          <p:nvPr/>
        </p:nvSpPr>
        <p:spPr>
          <a:xfrm>
            <a:off x="2705126" y="2920708"/>
            <a:ext cx="100080" cy="10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Franklin Gothic Book"/>
              <a:cs typeface="Franklin Gothic Book"/>
            </a:endParaRPr>
          </a:p>
        </p:txBody>
      </p:sp>
      <p:sp>
        <p:nvSpPr>
          <p:cNvPr id="45" name="TextBox 44"/>
          <p:cNvSpPr txBox="1"/>
          <p:nvPr/>
        </p:nvSpPr>
        <p:spPr>
          <a:xfrm>
            <a:off x="2753629" y="2864484"/>
            <a:ext cx="905623" cy="261610"/>
          </a:xfrm>
          <a:prstGeom prst="rect">
            <a:avLst/>
          </a:prstGeom>
          <a:noFill/>
        </p:spPr>
        <p:txBody>
          <a:bodyPr wrap="none" rtlCol="0">
            <a:spAutoFit/>
          </a:bodyPr>
          <a:lstStyle/>
          <a:p>
            <a:r>
              <a:rPr lang="en-US" sz="1100" dirty="0" smtClean="0">
                <a:latin typeface="Franklin Gothic Book"/>
                <a:cs typeface="Franklin Gothic Book"/>
              </a:rPr>
              <a:t>Sacramento</a:t>
            </a:r>
            <a:endParaRPr lang="en-US" sz="1100" dirty="0">
              <a:latin typeface="Franklin Gothic Book"/>
              <a:cs typeface="Franklin Gothic Book"/>
            </a:endParaRPr>
          </a:p>
        </p:txBody>
      </p:sp>
      <p:cxnSp>
        <p:nvCxnSpPr>
          <p:cNvPr id="47" name="Straight Connector 46"/>
          <p:cNvCxnSpPr>
            <a:endCxn id="17" idx="5"/>
          </p:cNvCxnSpPr>
          <p:nvPr/>
        </p:nvCxnSpPr>
        <p:spPr>
          <a:xfrm flipH="1" flipV="1">
            <a:off x="2726711" y="3854664"/>
            <a:ext cx="336824" cy="2847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30791" y="4313209"/>
            <a:ext cx="1505540" cy="261610"/>
          </a:xfrm>
          <a:prstGeom prst="rect">
            <a:avLst/>
          </a:prstGeom>
          <a:noFill/>
        </p:spPr>
        <p:txBody>
          <a:bodyPr wrap="none" rtlCol="0">
            <a:spAutoFit/>
          </a:bodyPr>
          <a:lstStyle/>
          <a:p>
            <a:r>
              <a:rPr lang="en-US" sz="1100" dirty="0" smtClean="0">
                <a:latin typeface="Franklin Gothic Book"/>
                <a:cs typeface="Franklin Gothic Book"/>
              </a:rPr>
              <a:t>Candlestick Point SRA</a:t>
            </a:r>
            <a:endParaRPr lang="en-US" sz="1100" dirty="0">
              <a:latin typeface="Franklin Gothic Book"/>
              <a:cs typeface="Franklin Gothic Book"/>
            </a:endParaRPr>
          </a:p>
        </p:txBody>
      </p:sp>
      <p:cxnSp>
        <p:nvCxnSpPr>
          <p:cNvPr id="50" name="Straight Connector 49"/>
          <p:cNvCxnSpPr/>
          <p:nvPr/>
        </p:nvCxnSpPr>
        <p:spPr>
          <a:xfrm flipH="1">
            <a:off x="2238664" y="3806458"/>
            <a:ext cx="152436" cy="57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944725" y="3808122"/>
            <a:ext cx="357193" cy="167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030830" y="3671923"/>
            <a:ext cx="313589" cy="29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5" idx="1"/>
          </p:cNvCxnSpPr>
          <p:nvPr/>
        </p:nvCxnSpPr>
        <p:spPr>
          <a:xfrm flipH="1" flipV="1">
            <a:off x="1941759" y="3330042"/>
            <a:ext cx="398008" cy="1786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267200" y="914400"/>
            <a:ext cx="4267200" cy="2200603"/>
          </a:xfrm>
          <a:prstGeom prst="rect">
            <a:avLst/>
          </a:prstGeom>
          <a:noFill/>
          <a:ln>
            <a:solidFill>
              <a:schemeClr val="tx1"/>
            </a:solidFill>
          </a:ln>
        </p:spPr>
        <p:txBody>
          <a:bodyPr wrap="square" rtlCol="0">
            <a:spAutoFit/>
          </a:bodyPr>
          <a:lstStyle/>
          <a:p>
            <a:r>
              <a:rPr lang="en-US" sz="1400" b="1" dirty="0" smtClean="0">
                <a:latin typeface="Franklin Gothic Book"/>
                <a:cs typeface="Franklin Gothic Book"/>
              </a:rPr>
              <a:t>Legend:</a:t>
            </a:r>
          </a:p>
          <a:p>
            <a:endParaRPr lang="en-US" sz="1100" b="1" dirty="0">
              <a:latin typeface="Franklin Gothic Book"/>
              <a:cs typeface="Franklin Gothic Book"/>
            </a:endParaRPr>
          </a:p>
          <a:p>
            <a:pPr>
              <a:tabLst>
                <a:tab pos="288925" algn="l"/>
              </a:tabLst>
            </a:pPr>
            <a:r>
              <a:rPr lang="en-US" sz="1400" dirty="0" smtClean="0">
                <a:latin typeface="Franklin Gothic Book"/>
                <a:cs typeface="Franklin Gothic Book"/>
              </a:rPr>
              <a:t>	National </a:t>
            </a:r>
            <a:r>
              <a:rPr lang="en-US" sz="1400" dirty="0">
                <a:latin typeface="Franklin Gothic Book"/>
                <a:cs typeface="Franklin Gothic Book"/>
              </a:rPr>
              <a:t>Park Service</a:t>
            </a:r>
          </a:p>
          <a:p>
            <a:pPr>
              <a:tabLst>
                <a:tab pos="288925" algn="l"/>
              </a:tabLst>
            </a:pPr>
            <a:r>
              <a:rPr lang="en-US" sz="1400" dirty="0" smtClean="0">
                <a:latin typeface="Franklin Gothic Book"/>
                <a:cs typeface="Franklin Gothic Book"/>
              </a:rPr>
              <a:t>	American </a:t>
            </a:r>
            <a:r>
              <a:rPr lang="en-US" sz="1400" dirty="0">
                <a:latin typeface="Franklin Gothic Book"/>
                <a:cs typeface="Franklin Gothic Book"/>
              </a:rPr>
              <a:t>Land &amp; Leisure</a:t>
            </a:r>
          </a:p>
          <a:p>
            <a:pPr>
              <a:tabLst>
                <a:tab pos="288925" algn="l"/>
              </a:tabLst>
            </a:pPr>
            <a:r>
              <a:rPr lang="en-US" sz="1400" dirty="0" smtClean="0">
                <a:latin typeface="Franklin Gothic Book"/>
                <a:cs typeface="Franklin Gothic Book"/>
              </a:rPr>
              <a:t>	East </a:t>
            </a:r>
            <a:r>
              <a:rPr lang="en-US" sz="1400" dirty="0">
                <a:latin typeface="Franklin Gothic Book"/>
                <a:cs typeface="Franklin Gothic Book"/>
              </a:rPr>
              <a:t>Bay Regional Park District</a:t>
            </a:r>
          </a:p>
          <a:p>
            <a:pPr>
              <a:tabLst>
                <a:tab pos="288925" algn="l"/>
              </a:tabLst>
            </a:pPr>
            <a:r>
              <a:rPr lang="en-US" sz="1400" dirty="0" smtClean="0">
                <a:latin typeface="Franklin Gothic Book"/>
                <a:cs typeface="Franklin Gothic Book"/>
              </a:rPr>
              <a:t>	Valley </a:t>
            </a:r>
            <a:r>
              <a:rPr lang="en-US" sz="1400" dirty="0">
                <a:latin typeface="Franklin Gothic Book"/>
                <a:cs typeface="Franklin Gothic Book"/>
              </a:rPr>
              <a:t>of the Moon Natural History Association</a:t>
            </a:r>
          </a:p>
          <a:p>
            <a:pPr>
              <a:tabLst>
                <a:tab pos="288925" algn="l"/>
              </a:tabLst>
            </a:pPr>
            <a:r>
              <a:rPr lang="en-US" sz="1400" dirty="0" smtClean="0">
                <a:latin typeface="Franklin Gothic Book"/>
                <a:cs typeface="Franklin Gothic Book"/>
              </a:rPr>
              <a:t>	Anza</a:t>
            </a:r>
            <a:r>
              <a:rPr lang="en-US" sz="1400" dirty="0">
                <a:latin typeface="Franklin Gothic Book"/>
                <a:cs typeface="Franklin Gothic Book"/>
              </a:rPr>
              <a:t>-Borrego Foundation</a:t>
            </a:r>
          </a:p>
          <a:p>
            <a:pPr>
              <a:tabLst>
                <a:tab pos="288925" algn="l"/>
              </a:tabLst>
            </a:pPr>
            <a:r>
              <a:rPr lang="en-US" sz="1400" dirty="0" smtClean="0">
                <a:latin typeface="Franklin Gothic Book"/>
                <a:cs typeface="Franklin Gothic Book"/>
              </a:rPr>
              <a:t>	City </a:t>
            </a:r>
            <a:r>
              <a:rPr lang="en-US" sz="1400" dirty="0">
                <a:latin typeface="Franklin Gothic Book"/>
                <a:cs typeface="Franklin Gothic Book"/>
              </a:rPr>
              <a:t>Park of San Francisco</a:t>
            </a:r>
          </a:p>
          <a:p>
            <a:pPr>
              <a:tabLst>
                <a:tab pos="288925" algn="l"/>
              </a:tabLst>
            </a:pPr>
            <a:r>
              <a:rPr lang="en-US" sz="1400" dirty="0" smtClean="0">
                <a:latin typeface="Franklin Gothic Book"/>
                <a:cs typeface="Franklin Gothic Book"/>
              </a:rPr>
              <a:t>	Major city</a:t>
            </a:r>
          </a:p>
          <a:p>
            <a:pPr>
              <a:tabLst>
                <a:tab pos="288925" algn="l"/>
              </a:tabLst>
            </a:pPr>
            <a:endParaRPr lang="en-US" sz="1400" dirty="0">
              <a:latin typeface="Franklin Gothic Book"/>
              <a:cs typeface="Franklin Gothic Book"/>
            </a:endParaRPr>
          </a:p>
        </p:txBody>
      </p:sp>
      <p:sp>
        <p:nvSpPr>
          <p:cNvPr id="56" name="Oval 55"/>
          <p:cNvSpPr/>
          <p:nvPr/>
        </p:nvSpPr>
        <p:spPr>
          <a:xfrm>
            <a:off x="4471002" y="1421423"/>
            <a:ext cx="100080" cy="100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a:cs typeface="Franklin Gothic Book"/>
            </a:endParaRPr>
          </a:p>
        </p:txBody>
      </p:sp>
      <p:sp>
        <p:nvSpPr>
          <p:cNvPr id="57" name="Oval 56"/>
          <p:cNvSpPr/>
          <p:nvPr/>
        </p:nvSpPr>
        <p:spPr>
          <a:xfrm>
            <a:off x="4477818" y="1632959"/>
            <a:ext cx="100080" cy="100080"/>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a:cs typeface="Franklin Gothic Book"/>
            </a:endParaRPr>
          </a:p>
        </p:txBody>
      </p:sp>
      <p:sp>
        <p:nvSpPr>
          <p:cNvPr id="58" name="Oval 57"/>
          <p:cNvSpPr/>
          <p:nvPr/>
        </p:nvSpPr>
        <p:spPr>
          <a:xfrm>
            <a:off x="4475546" y="2053775"/>
            <a:ext cx="100080" cy="10008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a:cs typeface="Franklin Gothic Book"/>
            </a:endParaRPr>
          </a:p>
        </p:txBody>
      </p:sp>
      <p:sp>
        <p:nvSpPr>
          <p:cNvPr id="59" name="Oval 58"/>
          <p:cNvSpPr/>
          <p:nvPr/>
        </p:nvSpPr>
        <p:spPr>
          <a:xfrm>
            <a:off x="4477540" y="1842239"/>
            <a:ext cx="100080" cy="100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a:cs typeface="Franklin Gothic Book"/>
            </a:endParaRPr>
          </a:p>
        </p:txBody>
      </p:sp>
      <p:sp>
        <p:nvSpPr>
          <p:cNvPr id="60" name="Oval 59"/>
          <p:cNvSpPr/>
          <p:nvPr/>
        </p:nvSpPr>
        <p:spPr>
          <a:xfrm>
            <a:off x="4471002" y="2253951"/>
            <a:ext cx="100080" cy="100080"/>
          </a:xfrm>
          <a:prstGeom prst="ellipse">
            <a:avLst/>
          </a:prstGeom>
          <a:solidFill>
            <a:srgbClr val="CDAB42"/>
          </a:solidFill>
          <a:ln>
            <a:solidFill>
              <a:srgbClr val="CDA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a:cs typeface="Franklin Gothic Book"/>
            </a:endParaRPr>
          </a:p>
        </p:txBody>
      </p:sp>
      <p:sp>
        <p:nvSpPr>
          <p:cNvPr id="61" name="Oval 60"/>
          <p:cNvSpPr/>
          <p:nvPr/>
        </p:nvSpPr>
        <p:spPr>
          <a:xfrm>
            <a:off x="4468396" y="2458518"/>
            <a:ext cx="100080" cy="100080"/>
          </a:xfrm>
          <a:prstGeom prst="ellipse">
            <a:avLst/>
          </a:prstGeom>
          <a:solidFill>
            <a:srgbClr val="7030A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a:cs typeface="Franklin Gothic Book"/>
            </a:endParaRPr>
          </a:p>
        </p:txBody>
      </p:sp>
      <p:sp>
        <p:nvSpPr>
          <p:cNvPr id="62" name="Rectangle 61"/>
          <p:cNvSpPr/>
          <p:nvPr/>
        </p:nvSpPr>
        <p:spPr>
          <a:xfrm>
            <a:off x="4471002" y="2653463"/>
            <a:ext cx="100080" cy="10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a:cs typeface="Franklin Gothic Book"/>
            </a:endParaRPr>
          </a:p>
        </p:txBody>
      </p:sp>
      <p:sp>
        <p:nvSpPr>
          <p:cNvPr id="64" name="TextBox 63"/>
          <p:cNvSpPr txBox="1"/>
          <p:nvPr/>
        </p:nvSpPr>
        <p:spPr>
          <a:xfrm>
            <a:off x="6814120" y="6477000"/>
            <a:ext cx="2362200" cy="276999"/>
          </a:xfrm>
          <a:prstGeom prst="rect">
            <a:avLst/>
          </a:prstGeom>
          <a:noFill/>
        </p:spPr>
        <p:txBody>
          <a:bodyPr wrap="square" rtlCol="0">
            <a:spAutoFit/>
          </a:bodyPr>
          <a:lstStyle/>
          <a:p>
            <a:r>
              <a:rPr lang="en-US" sz="1200" dirty="0" smtClean="0"/>
              <a:t>Source:  FTI Report, p. 119 </a:t>
            </a:r>
            <a:endParaRPr lang="en-US" sz="1200" dirty="0"/>
          </a:p>
        </p:txBody>
      </p:sp>
      <p:sp>
        <p:nvSpPr>
          <p:cNvPr id="54" name="Oval 53"/>
          <p:cNvSpPr/>
          <p:nvPr/>
        </p:nvSpPr>
        <p:spPr>
          <a:xfrm>
            <a:off x="2362200" y="3733800"/>
            <a:ext cx="100080" cy="100080"/>
          </a:xfrm>
          <a:prstGeom prst="ellipse">
            <a:avLst/>
          </a:prstGeom>
          <a:solidFill>
            <a:srgbClr val="7030A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a:cs typeface="Franklin Gothic Book"/>
            </a:endParaRPr>
          </a:p>
        </p:txBody>
      </p:sp>
    </p:spTree>
    <p:extLst>
      <p:ext uri="{BB962C8B-B14F-4D97-AF65-F5344CB8AC3E}">
        <p14:creationId xmlns:p14="http://schemas.microsoft.com/office/powerpoint/2010/main" val="26720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animBg="1"/>
      <p:bldP spid="15" grpId="0" animBg="1"/>
      <p:bldP spid="16" grpId="0"/>
      <p:bldP spid="17" grpId="0" animBg="1"/>
      <p:bldP spid="18" grpId="0"/>
      <p:bldP spid="19" grpId="0" animBg="1"/>
      <p:bldP spid="20" grpId="0"/>
      <p:bldP spid="21" grpId="0" animBg="1"/>
      <p:bldP spid="22" grpId="0"/>
      <p:bldP spid="23" grpId="0" animBg="1"/>
      <p:bldP spid="24" grpId="0" animBg="1"/>
      <p:bldP spid="25" grpId="0" animBg="1"/>
      <p:bldP spid="26" grpId="0" animBg="1"/>
      <p:bldP spid="27" grpId="0" animBg="1"/>
      <p:bldP spid="28" grpId="0" animBg="1"/>
      <p:bldP spid="33" grpId="0" animBg="1"/>
      <p:bldP spid="36" grpId="0" animBg="1"/>
      <p:bldP spid="37" grpId="0"/>
      <p:bldP spid="38" grpId="0" animBg="1"/>
      <p:bldP spid="39" grpId="0"/>
      <p:bldP spid="40" grpId="0" animBg="1"/>
      <p:bldP spid="41" grpId="0"/>
      <p:bldP spid="42" grpId="0" animBg="1"/>
      <p:bldP spid="43" grpId="0"/>
      <p:bldP spid="44" grpId="0" animBg="1"/>
      <p:bldP spid="45" grpId="0"/>
      <p:bldP spid="49" grpId="0"/>
      <p:bldP spid="55" grpId="0" animBg="1"/>
      <p:bldP spid="56" grpId="0" animBg="1"/>
      <p:bldP spid="57" grpId="0" animBg="1"/>
      <p:bldP spid="58" grpId="0" animBg="1"/>
      <p:bldP spid="59" grpId="0" animBg="1"/>
      <p:bldP spid="60" grpId="0" animBg="1"/>
      <p:bldP spid="61" grpId="0" animBg="1"/>
      <p:bldP spid="62" grpId="0" animBg="1"/>
      <p:bldP spid="64" grpId="0"/>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Partnerships – Takeaways</a:t>
            </a:r>
            <a:endParaRPr lang="en-US" dirty="0"/>
          </a:p>
        </p:txBody>
      </p:sp>
      <p:sp>
        <p:nvSpPr>
          <p:cNvPr id="8" name="Content Placeholder 7"/>
          <p:cNvSpPr>
            <a:spLocks noGrp="1"/>
          </p:cNvSpPr>
          <p:nvPr>
            <p:ph idx="1"/>
          </p:nvPr>
        </p:nvSpPr>
        <p:spPr>
          <a:xfrm>
            <a:off x="609600" y="1066800"/>
            <a:ext cx="7716837" cy="5105400"/>
          </a:xfrm>
        </p:spPr>
        <p:txBody>
          <a:bodyPr/>
          <a:lstStyle/>
          <a:p>
            <a:r>
              <a:rPr lang="en-US" sz="2000" b="1" dirty="0" smtClean="0">
                <a:solidFill>
                  <a:schemeClr val="tx1"/>
                </a:solidFill>
              </a:rPr>
              <a:t>Key Contributions Across All Partnership Models</a:t>
            </a:r>
            <a:endParaRPr lang="en-US" sz="1550" b="1" dirty="0" smtClean="0">
              <a:solidFill>
                <a:schemeClr val="tx1"/>
              </a:solidFill>
            </a:endParaRPr>
          </a:p>
          <a:p>
            <a:r>
              <a:rPr lang="en-US" sz="2000" b="1" dirty="0" smtClean="0">
                <a:solidFill>
                  <a:schemeClr val="tx1"/>
                </a:solidFill>
              </a:rPr>
              <a:t>AB 42 Operating Partnerships</a:t>
            </a:r>
          </a:p>
          <a:p>
            <a:pPr lvl="1"/>
            <a:r>
              <a:rPr lang="en-US" sz="1800" dirty="0" smtClean="0">
                <a:solidFill>
                  <a:schemeClr val="tx1"/>
                </a:solidFill>
              </a:rPr>
              <a:t>Jack London – tripled revenue, halved deficit, grew visitors and special events</a:t>
            </a:r>
          </a:p>
          <a:p>
            <a:r>
              <a:rPr lang="en-US" sz="2000" b="1" dirty="0" smtClean="0">
                <a:solidFill>
                  <a:schemeClr val="tx1"/>
                </a:solidFill>
              </a:rPr>
              <a:t>Nonprofit Partners</a:t>
            </a:r>
          </a:p>
          <a:p>
            <a:pPr lvl="1"/>
            <a:r>
              <a:rPr lang="en-US" sz="1800" dirty="0" smtClean="0">
                <a:solidFill>
                  <a:schemeClr val="tx1"/>
                </a:solidFill>
              </a:rPr>
              <a:t>Cultural and historical fit</a:t>
            </a:r>
          </a:p>
          <a:p>
            <a:pPr lvl="1"/>
            <a:r>
              <a:rPr lang="en-US" sz="1800" dirty="0" smtClean="0">
                <a:solidFill>
                  <a:schemeClr val="tx1"/>
                </a:solidFill>
              </a:rPr>
              <a:t>Fund-raising and friend-raising</a:t>
            </a:r>
          </a:p>
          <a:p>
            <a:pPr lvl="1"/>
            <a:r>
              <a:rPr lang="en-US" sz="1800" dirty="0" smtClean="0">
                <a:solidFill>
                  <a:schemeClr val="tx1"/>
                </a:solidFill>
              </a:rPr>
              <a:t>Re-investment in park</a:t>
            </a:r>
          </a:p>
          <a:p>
            <a:r>
              <a:rPr lang="en-US" sz="2000" b="1" dirty="0" smtClean="0">
                <a:solidFill>
                  <a:schemeClr val="tx1"/>
                </a:solidFill>
              </a:rPr>
              <a:t>For-Profit Partners</a:t>
            </a:r>
          </a:p>
          <a:p>
            <a:pPr lvl="1"/>
            <a:r>
              <a:rPr lang="en-US" sz="1800" dirty="0">
                <a:solidFill>
                  <a:schemeClr val="tx1"/>
                </a:solidFill>
              </a:rPr>
              <a:t>Outperformance required versus other options</a:t>
            </a:r>
          </a:p>
          <a:p>
            <a:pPr lvl="1"/>
            <a:r>
              <a:rPr lang="en-US" sz="1800" dirty="0" smtClean="0">
                <a:solidFill>
                  <a:schemeClr val="tx1"/>
                </a:solidFill>
              </a:rPr>
              <a:t>Special skills, scale, capital</a:t>
            </a:r>
          </a:p>
          <a:p>
            <a:endParaRPr lang="en-US" sz="1800" dirty="0" smtClean="0"/>
          </a:p>
        </p:txBody>
      </p:sp>
      <p:sp>
        <p:nvSpPr>
          <p:cNvPr id="4" name="AutoShape 2" descr="data:image/jpeg;base64,/9j/4AAQSkZJRgABAQAAAQABAAD/2wCEAAkGBhQSERUUExQVFRUWFxgaGBgYGRYYGhwYFxcaGBcXGBgYHCYeGBkjGRgYHy8gJCcpLCwsFx4xNTAqNSYrLCkBCQoKDgwOGg8PGiwkHyQsLCwsLCwsLCwsLCwsLCwpLCwsLCwsKSwsLCwsLCwsLCwsLCwpKSwsLCwpLCwsLCwsLP/AABEIALcBEwMBIgACEQEDEQH/xAAbAAACAwEBAQAAAAAAAAAAAAADBAACBQEGB//EAD0QAAEDAgQDBwIFAgUFAAMAAAEAAhEDIQQSMUFRYXEFIoGRobHwwdEGEzJC4SPxFDNScqJigpKywgcVJP/EABgBAAMBAQAAAAAAAAAAAAAAAAABAgME/8QAJBEBAQACAQQDAAIDAAAAAAAAAAECESEDEjFBE1FhIvBxgdH/2gAMAwEAAhEDEQA/APFBSnVjaUIusuB6Vm5qgUsa46kH5uqfkNFxH89OXzRVlcCj44ntFknpDhfwXaToF/myOyiQzNyVGgEJ2Hp12NERBjXh/dDrEi+2W+36om414GeJsiCgSepFzOg6XTdZstLCRYZRBsdLzwNisrjzuJ0zH1mgw3fLrGv7gRMG+h4FUbN7TxtodYG+hCaGHLpN7mP+JJN+eXyRWtzPBjVonqBZHbKfbsrTvbhHWN46D3XaLdtifrY6bH3RmUhE7nXhYm/kF1tGwi8zw439lPbq8lpQVHHqTPQ3CMym62pI9LmfE8VDAAJj5v8AOC6x8O4wddiZknmLIvg2/wBlvOZu0aaA627vSF9c/D+KpPphhcSQIh2uxgxwOi+KYcwWvpuIIBmCdHCCZ2BBLfuvafh9r3GWEuaOJJdFouNucAW/bol08+3gsb6fSu0qI/KyxwFt+AnbqvMmWVmtIOSI0J1BafC/utr/ABM0294EyIBGm0Ojhql29qf/ANUObLXQA7UA8eR1B6LrWy+0MMWl8QGPbDIsNYAym9hqei8kaTqbs5P7tRbe4XvfxDQzhhGUlr5mbNbbUi94i3PqvI9qS6q6bAmbfp5kTyhGRK4g527l0zJ1XW1BGkJXDSCROhRXKCE/MVHOVF0i2vgrhadlWpVCDbVDzImGqQ4FM9Cvwz4zHT7oWYytjEVmupd2JETwF4HiszGOzFpiNp5+CZL1qlrkk8+VgENzxAj6fIUY/ulseOvqhN0KAYwdUXB3ET7J3DkGzo9PokcAWzcwbyDIDgdRbQo2LwuRwynWNJ4TbdBHqhiyq9yGxkAE7odRyNhRxuuLkKJ7J8fOyqF2VUlQ1WlRok2VQi4RsvEbX8kA5XsyJ0hXw4sEHFusLbotIEeSjYaPZtOaje6HRJyzE2NpTbKDX06lV0FzCSQSGmIAEceI6c0v2biXMOZtiAeO+3jol6zpDiREz6+yNgOi3ut4mT13XaLpfPBh8rx6QiP/AGjl5SIS9B4zVOTY5RBb7wp000D+zwjxLz9AiYWxvb7z91V7f6bCNCfYmPdGJh7bbPd5uP0CaUdSE3M6jQWv91DhoA4AWPiuVv1CLx/K64EiOX1Wfx/qbgewVOCRrOvEneSvR/h/tt+HdAlzCbt5cvTyC8yyx1leh7Oqdz9AeToZiAJmOBtvwV4468FJp9LwDm1wHNcWkXIiLTax58U2zBRbXvEiI1MeW68r2XTqtirRlzNXsLh3rATa88o2W/gvxK172ts0/uBsR6xw3laGF27SbTwz2fpLhoI0DpJXlGVhUaZIJFiemh6WXqfxVj22aXCAHTGskQ2Y0uvA4dhZUJAJF48pjyU5A0+nBOkG6qXLr3Ib3BEJcPUNIxKE1ycOJaRBI525fPJWCRcq5lWVwIB/89uUxIMDz38EKoTAnTZbnZVDuMLtI0tvffUzdZmPjJfUfIQQLTb+YUoNJkg3GitSy5QBdx8vLigvEEo2SVaoJsIWth6hEE3EAwOB0WLVfdHw2MI5j5aUbDcrYnPfKQOaUqlNMBLJPyEomFIUUJXUyfGZUlVUlS0XzI+EqEEkRolZTuEs08z/AOvDz9EqHaryYm6ZZU8UpVu+wTDX8lIbXZVQCnUk37sabSdN9v4SuJYDlAMkkTyFrJrB9l1HUH1Wg5RI2jh9Urhv84A7AE+BCmnPLmPbJtvr/wBro8vsk6LIfUjSNOpkJzF1L5YMidebs31QI/zDx08Gpxa1aMlNm8T5tlEc4GuIsMkDyS1Vk1mjgWjwj7BXoXr6yMxAvsBb2SJYs73j9P5V3uueQPo5Vqu74ji36KTJfbUmE4dadGiHNngAd/Q8V6L8OVHiWgEB1pgkX0kg2191j9mYlopOaWAktADiDIuDbbVbHZ/aJpMJA1LTbSx0daY/niiM3u/w5hti1wDYtJhpiT63VfxV2XTltSSx82eLGeo8fNd/D/awqMBcQ14Jk8bac9R6Jr8RvbUptZu6S0jiBqr9G+fYhlV9UB5JLrEkm5HW839U1VwX5cEzJ3Xpe1Pw40U2nNLmEX3LrzEbm0nkkMbh7NsZ+eSmwmBUBN100wGyn6lJrZzE8hbwWe+7ZsADHNADLlV5VHFWbTtKZBFy40qjnKAqjep7HfFNruo9dFl4wueXWsCSp2fWLWEzAB8UV72uzdPbilSZ9InWVpOY05QTcx4eeqyA+3OUyysS4SdIU3gNTtbBUxTbkMu3Jtbl7eCwm1C0rdxEuZeMomDcHTQbHlbdYLgQVVpNih2ycsHX5siB3FZWFMGbFaLX7mAES7DpUXalRk/qHr9lFW4T4xKrK4CoktZauFqANHRZC1YjTYXiNgpoCAmoY5pqm3ilsHBcSnGC8JB6zB4trcF+Xo4wSB+4OfItxgdV5k4nNUrOjWLcM2Yx4Ar1H4hollGjD2EBrRlAgghuupmXdF4/DXp1Hf6n29W/VTVw52g7+o7nB9FSIptHF/1b88ETFiXs/wCpo9LH0CXfVu0NGj3keDj9YRFUvWqTVcQTqfQEBHw9PI5pmZE/8oVMNh5JJMktBHGTN/OfNNYpoDiOFNg9UW+iCxdQBxOwykczAIHzgozvO4X+x+iWxZv4fPnJFo1O83nPsn6FbuGfDRbZekw2Hz0w5rGja5JHetPWYWDg6jSGjl88V6vstoqUw0AjUanW0SNJ5pRDV/Crss0XU++CbnTaCZut7tFrjkMxlJIFrmNTB06FIdi0CGyWhtQEtdJJG149Vo48WaDcjfqtJ4C+P7utwSTx/tZea7XqucYFh8lem7RwUjNJ9eC8j2s86kiEsgzcWwtPe4b9NkkahMxojVq8kam29/7ILpv0UkFCaw5buY+bc+iSc9NYZlp4bpwEahueq4KqpVNz1QsyryGrgnGDGy4+oQbgg3QuzXTI6I1d0EElToirDcq8boBsdVA/ndT/AJDfwtKtVaKbDa5yiw01J4pepgC0lpbJ3JkQUDAdouaCM+WDOuvhofFehPZtTEsLhU7oE94iC7fQWV6lJ52jhnE24+v1T2IwRZZxk+ngmmdlNawQ8zvl0B4X8Etia4iHEE8UtfZlgYXFQ1ORUT2WnyOVJVZUlUoakJcBzWrUcGtKT7Jw2YuJBIaB0km0+AcmsdZpvwCmgHCOhaGHlxHMgeazqDe6tv8ADTW/4mnnIy5pM6Q0E38lIjU/FpdSYzMf2kgWMSND4rEwLAMO3iXD6/ynv/yB2q2q8BgMM7pnjqY5X9EvQZlpN/3R/wAP5SrSB42t3abgbiR4fAlsMJbr+0D/AMiXO9B6KdqPAYW7tdB8gY8JRME7uD/YfUZW/wD0j0fkbDWqu5MA8SM0ehV8SB+c7X9DT6D+fJApv/qu4lxJ8GWHume0P88Ruwj3hR7Jn4mnBPKfMk/yuUx+k8Au4gXdebgeQn6lDzd0AcFcKtZlQkwLEecBeo7D7bNC1QZgf0lskyJ1BMHyK8XRcZuCSBIg67+wK9Z+H6JqRnDsgnl+qxtwvFkSaQ9z2D26yq5ws17jMb6c1rYt0gLwGHq1KD4cz+mD3bNBj9rpaZmTvGoXr6GMD2NImYEgzInqrlNp44Pe0QbfNV5XtmnEL1LHktA2j5osLtvD2kcUZTgPOMaAZPW6Fiqkm1u7vy1RMsuvYC5/uhYkyZ45uPgohFCmaFcgWnVJlNYMj2TBSsO8epQzT5omOf33Wj4ISrqkKd0jeEqZSei7UqzulsMczomJTLqbmDYgo59hSuRmkabIZF0PEukhcrVLawnQMHFNYbtF1OYtPyOY5LPp1PXdMV8E5rQ68fON0pv0TQodpZjDyTfjYc4C069AFoiF5vCyTrEfLStim8kSHkpy/YV0UVHuuotDfIpXZQ5XZQba7IcRTdwc4E/9sgf+zlXtJ5gdfYK2GJDGjl73S2PqSR4qfYHojuBav4eoVXVYpiXQdRYTafVZVPTwWx+GqzmPkEgaG+o1iN9B0UmV/EuHIxApTJBa3hwCeeJ/LtDS9zv+0CB/xCyMViDUxUmSc0nwk/RaOOqnIyDHcPslWkZNZ003GP1OnzT2CPdga5R5DU+qSxoimRz9oATXYjSTM2gjo2Roi+B7XoO/rHfvu+g+hTWPEvpO4gD0SLCQ98XufcprEvOakOGY+Vx7qPYJVTbjufIFB2Hj7BGrmZ119oCFSYTA4zHXSFpPCa26VNsMeCAWgAgmJcLnoL67WK9P2VjBUpZKYa4t72Ut/ToIzEZTfzJXnuycQzKGvYJ3MbWMnbhbqtnB06ecihV/LJIytcTFjOonjE7R1KcQK7G1HsLy3ujLGxAIMGBfLJnWPpq/hvtGo5oDiCBYkzJ4AHiOH8J9vZzXUwKkGGgTOwHDT6clk9lUQSe4QMxh2bZpiQImUze0o4khu8EbLL7XquLNDw4p6iDlkaALKxtUlOhiGgP3apfFGMvRPvpzr868UhjzYHcFRARJTfZzhJlIEomFxBaZCoLdt/5zujf/AFCzahsm+0sRndOlgPdIESEEtQrZSDrBW7iH93hIsPWFh0qkabHxJTlXFm2bSNuCm5EDiX2sdPuhuEjwRa1YFmUaC/t9khVeQBAuPYIllM4y0J1tUQAf+XFZgxM73Rm1BulbojtLD+KZoVMro0Bm2lxyWdTdcwYlFaYvJ6pdxH3PuokziBxK4j5MfstvmAXWCTHFDlGwgl48/IT9FstrFyRxDu/5JxqTsXzzt4JbBp7k1gsa1rCCJJNjMCw0I4ys8kuV6by034Seg/kKLAthnzUc7hmPp91vY4fpbvkAMdAD91i9mN/VP+iPNwWpjagztng6PMfQFTW0I4+nmDQNyB5uATnZTQ1xAndo9/ok69XvNGsFnmTm9gFoYNx6WBB4TKL4BSkYcZ3A9SSB6pqof6rAbWd9Eg4RXI2aG+NpTmIPeYeXHk77JVPotVpdyeAv4lcwpsyOfsVbEmGuHOPZC7PdBp9R9U54KvVUsAyo2mXnLIjN52J6ceXRC7Q7NfRJDHHKW8Bt9bjTitfBU/6Y7odFwBuBp4z6eC1uzqTfy4cJgGRBPlKqJed/D3az2My1HEMmLm3UTtpb6StTDYAloaHiJJa9p3gEG1xYJPEYakWkZBTJ0md9bC54yB1TnZXZj2XDzl2H87H7ph6fAsLaYDnlx4m/ulcYRC0cEA5gEGeIWTjrSnfAKuKz+0P0+Sac5J413dPgpDKc5cp1Lob3KtN0EKwtivok80yjYyoS4jy6JRmqknQ+CtuoQWtIF4n55rAWjhqncB3HHTVTlYC1buzlQ24kxurYqrfqlA+5HyVOtjR1+Kvz8z5rhfayVqtmIRWPSs0kUO4WRA9x3jyS/wCbG6HVrGRwHJTdhepRcSbu82j0hdVG4s/6h5hRR2p08YXJrs0d4ngPcgfVJStzs/AEUybS5w3EQBIjjMjyXVnnjj5rTbjnc0lhz3vNPOwjjEyA7lPoLoDsP+W8icwgXjWfkKJ1Md6lG1iLStTtWkGUGWgvDTvpxM6Ss5lyOZA81o9tYgugFsFrYiZ0mCTvAEqtqhTs90Ne7l6AiB6+ib7Wf3xbQH7fVK4dgawzs0erp8dvJMdpn+oBG/1U3y0Ltu9s6lxJ/wC4PI9MoWvTZAF/2t5fD3vRYj3EVTe+b2a4BaZcZeNcopg9TJP0SyIlT/zHnWCNeVvYI9erds7OLfO3sUrmnPGrnAfU/RWxB/qt2JeD5p6L0vjJhx4wfX+yDgq4BZyI5jRExz4DDs5keYb9QlsDHc/3Dy0+6c8FX0jsbFBzWkSMoIPCNVuUwL31XnOxcWxstJAJmdtOPzitR72iIMHgiZcJXxXZdgJzBsxNiQR+mRFlTssuazKRYGxtEG468EwzEZrHcfRKYak9hgxl2A25346p7N6bAOLWTaCD7rOxuh+qawOJApxvdV7RpB1EvDhwsb/PsqpMCpVA1KXxVQFluCDVZAPFJHEZe7MrDu1eS2BUchkrmIdaUD82yqZ+xsTFVpM8ks+twQ3vQnOJ2TkAhcZjzRjiYCA9t5Vc17+SV1QMGkgniEvTMunVFOI5pZroOkJygejV/hVdiboTKgVgxK2EKbjh84q35gGqXc+0R91A+dVJLOc2dlxS3wqI2TCGC/LdmsQdA4a21uPnFaFHEB4aBDTczIABk/p2EgBUqNJlua5sO8SPExfjzgItHBmmGte9pETGsSba8eSwvUxy5y8jbtSvlILmuyk6niDrO6E2qXxYm5i0+PDX6o+Je3KBUOYAzAkbaajl5KtBgymBA2ki+9tOSmZTzr/h7coUw54OW2sT6/24q3aTn/mHKZNjGX0MwB7K+Bec+WQIEiY8LjqpUxDd7k690baRm4fCnlnljZoeHK9AinGpJGk20OpHFE7RP9Vn+763VmVGkW0Ea/T2Xca0/mMMix+k6HqtOn1LeMmuN4ZTKnfBN5dJ8Z+/qtwRkeSbvcB5D+CsGgwl7OpPkNVsVL5BycT7zf5dbZGRp1iXERYOPvr9PJTHus1w1GV3mSCPnFVYIbU4yT5XVqtx82f9kzVxje40f6fsg0R3VaqZpyLNmeZ1+QhUn3hOeE1psNT9bbxlkawIaZnfW8X1lepwXaBOWG235HYXuRssKm13dBBLZGmn6duV7/Rbjf0ktsTp4LG8s21SxBNzAGyM+rI18Vilz8gOaCQNhw3SjX5AHuMjQC4PhzCqZU3o/wD9llblEmTHAxvw1SGJ7YdDgCQ28D54rEd207S8Hjfolq/awdDYgD32KXNDTOKJbP1WfXxZJlUpYu8E/OCpXg6fCp7SsXD53QzUQ6dVAq1lUxGhKj5NlwvvCXbXhddXvur16A76xAsg/mShufZc6J8QxMxCE595+R/ChdZUD7piLZ1GVYPsg5v2+X2XAjQNipa6qwSbIbYn5qo7GtaSAczhwkAc76lZZXt8JMGmRY6qLOfVLjIcQPFRRvqfieTze65zYIJJAI/06wSIlXFKQZGYDoNNwZSlGu7TbUQT5gdFx9K4/McYOk+l49oXJ22XyIXxMg8J8Drtx8EzhmNdBLyImQGyTa0WAvKtnB/S6TfV1tdjEk8kLCVHCwbobwYd56cNltbvH6Np4etlsWmdL3d4gC2m5KFjcWDLTMmL6xO3orNpl0d7MLuIcRfUAWFz4cVTEMeCJ7guI16m1hqPNY43G0bVZW4gC3DfnBHJErvzObLtJI3Jm0e+6X/IJBmbkGW3EDT1VaVQty6ZjHvr4reSTnHyufjuCoy+ToM3PTK0fVOOrRVaP+h3hcfSVzDOBbpDoExEESTtusulUitUdckGBxva3gCt8cu5cpiiz/Mv+6J6mP8A6XaLSWbfpPGdBr4+yFg7h8butPir4EnPfSD6W+i0V9A1KY/JHzj88ErTidU02tNON4QadEglxBjQHbWdfBPek16vszEAsbF+7fqLX46FO0qhEXtZeX7JxwaHMI/cSPEfPNaLMQ5uaSZm0RoBBXN1P41na2/8YIiJ+adUri8SMuUi5NvEf3SIxss0E+IJ9km7HPH7iOVo138/RR3ZW/wLf0LiMSTyM+6AcTpxQa+IzG+vhfyQ4MniNiumTjlY7KxD50R/8VPz1We4wRJnz+yPhS0nvAxpG/VO61scC1ak6WCCSU06hEmZb1E/eVyk5pgCTfkTCnvkTsuxSoPDkjG+YyABx15LjsORDpzT8uDfVEzm07ANX+yE+sj/AOHJ3EqOwYyy4DXUTCXyYn3QvTcSYG6PWw5GgnmIInkRqjGkBEaaSOt4/ldrtLXCAInjfrOgWefWsu4m5ljho2sd724HiuUqMugwDrrYjYjkUVuJp5u9YAiczRMcjvofQolWlPeBbEEgTFpA13JPD0U/PvzwXyS+Uo0wJkCdpkx1vqkquABMXJ3jTxgLQpYbN/oF41Jvvcjhz3QMfhy2IJJsdQbxra39wjv54GytTAidD88VFrUe0CGgAu04tUWXyZ/n9/0jurCbWBHdaQeIkjxCJ/iHWI52uNrjjpwSNI84+ck1QA3HQ3+62yknpqYovyi9NsEaGDfjffkiNrty3PIA6x1Enhz+qGJa68AHcWAgdZ16BLUnmRcdNbc9ETpzLkaaLsUQczWi3jHXinKOPzG4JN5BO/Egj3WZVomBGbSOtvUBQOcNe7wi3zRLLpY0aan5kSbcO6edhPifJBxlTugkwYtafDMUnQxG0STFzNo9kTGOADSRGh0tobAH5ZGOFl5VKewta44ggeg+6zGf5lQ+Pk4X8pTorwWbEgn2+6Xw4/MJLbTmueTfe/ot5w0GwtOG7Dvb9NlXFBwEsMwDJHAnXzW3Vb3A01A7aI0PIyD4rI/JLZk2JsRcCRuOd1l8suWto75vQPZjJYZyzcCQeMgAzbXXojO7pnYiHCfPY6TrzVsPTa0C53PL+/jsr4GoHOjYHbc8DOo0WWfU3bfTK5clGYQtcSdxa+5sE0GlhkGXR11uLRrZPvyzFpBMWOoMaCc2m3klyQ3WmcxMN7tjG5Lpt4rP5reaL+hswD3AagXJN4E8AOavSoQC8kiOI1jZt9fumXYtwaZDhaJtaeg0nbmUI4sm4DZ3JEkiLE7X0H0WfyZ5TWk7qrHAd5rHNJvMxO+2oQ6GNIMWcDJEtk6SY3KJUx97gi154abHiuVcst1uJPSba3F404J9vHI0u5gc3MGEt1JgSDOg4dIVO7buyR1bry4KlCq/9v6ORA2E3HUKuXWSZHV1tLbkWVfy0qTja9akNSdtBe+19FxuHc3bKetr8Buh0cUBod7ixM7mCEXC48zBB6ERtreSCnvPH9LmL4aqTrYGYsDOW2m14siV4EQNTa9+EWV8RlDdTJsLib8Ik2XWGRGbKR+owXECP0gt0dbXVK23xwKq6g+ZgCJPec1p00glL9nvBFpJ3idPTeNbIlSqyzZdknjB/jpr5o4/LAM5nQbBsBsRYkkXPO5R29qIBUrNZ+oATe1x15FEIFRto1iZO+luKWNUk2noQ0yJkCeHgu4iuHQMrAR/p2G8gWmbp3Vmjt9A4js8NJAE9dD4n+TKzXucx3Dz8LnYa8Vr1MRnEyRAjS38WSlRgJhxbm4E3v7eKeNtKS08LU835uZhdFw4EG8zwkwZm4KKcAHNDs+jQXSQO8TZoAEbH0QcJiX0oAu1tmibXNzIiZR8RSY5pbSyip3NC6xmHEgzA8JSk3eCnlmfmRYRH+8jxggLiu1pFnGjI1ltQn/i2FFpqK4eeIB6D319kfDvLRbhc+f0UUXXlOG5+nlIvMcra+9kvTGV1+IBjxgX6KKLLDzYkxVc9rsz9+N4tbjpZJ4nFg8yLydf5UUWmMO8D0KgALt4PugV3F7TqYuTPDVRROTkSbpns/BVKz4bGkEzENJBPjAjwW5R7OpBpy5jr/0jjYDXxK4oozvptZrHYFesMoBbLtJNjy0tpZKOrGzWm5joCeWkeaii45z5c3mmaeLIlrw0tuCYBM7xMWj2VsPXbMsAAF7A7ddPBRRVMZxoTzAKbm3BBIO0xvp0sqFlQNubD9N+fQk2G66os8r23SYVe57TIcRaTHA7fOK4yq5kidr9J0nqZUUXT07tpiI/DvEF+UNiZmTBEi2X6odXGAAd4kNIvvpppy9FFEdDL5JunhdzZin2p+YQJJi19RJE66iOl020hzuDS0Wk6mdxfyUUS6mExvB2a8KVGNBBYY3GoOlzIFlRtfK8EC1z6c1FFckuPLMw7FmAYl0XNrcCBxSmHxRJOsC0WHn4EKKJYSXYvKlNwc6+YSToRsNwRvfpCYr1YIveP+I8NZjyUUTzKwUkUyAbuI/tBIQjiWhwaM+YyBlImdd4EeKiiymMk3+UYyJimVHAEw1oJO2u5cdz0Hil6NemwAFwc0XJgi//AI3mN1FFt08ZcXTljMZwZp9oh0iDH14i8qmFqZXgkkEgTrMGwg+HouKLLqYyb05spLyI3GtFjmdredb2UUUWs6eOnTOjjp//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xQWFRUWGCAaGBgYGBwaGxYfHxgYHBweHRoYHSYfHB8jGxsYIC8gJCcqLC4sFx8xNTAqNSYtLCkBCQoKDgwOGg8PGiwkHCQsLywsLCkpLCwsLCwsLCwsKSwsLCwsLCwsLCwsLCwsLCwsLCwsLCwsLCwsLCwsLCwsLP/AABEIAKABOwMBIgACEQEDEQH/xAAbAAADAQEBAQEAAAAAAAAAAAAEBQYDAgcBAP/EAEUQAAIBAgQEAwUGAwYFAwUBAAECEQMhAAQSMQUiQVFhcYEGEzKRoSNCUrHB8BTR4QdicpKy8RUzQ4KiJHPCNFNjw9IW/8QAGQEAAwEBAQAAAAAAAAAAAAAAAQIDBAAF/8QAKhEAAgICAgEEAQQCAwAAAAAAAAECEQMhEjFBIjJRYRMEcYGRM6FCwdH/2gAMAwEAAhEDEQA/AIytW5oFxufQnC3NuoqDqIv9cOmoESxiI326T/PEznYVoBnxnFI7Yo0FPSxJtMafLlE/T88cZlp94wIsp/L9jHNGoQi7XAPjv+/njhjyvOxn8sI+xUKW3tMePrgmvIkdCMCuLL++pwXXJV9JtaCO3U4YdnWWjSpafCO+4+uPR/7NlAy3EnLlZoadIAkxTrENc9BqF/HHnlFfsx+/3fFp/Z/mF9xxJTF8sI/EeSuDHeAT264k9nIjspkalar7ukhqPBOkRcAX+IgQPHB3DaDJmaSkQ61UWDeG1qPmJBw1/s6b/wBdWUMVLUKgBidmQnysPr8y2yY/i6ZMzTIZT+OGkLANipgxbrhJ5ak4v4Ec0nTPRc3lqaMfflmNwFUEDoJ87EbQdXUTjzbjJ0oCZ54EXHS/nv8AvpbVuK++Lu8Ex0nQTBnUCNgNJ1TBPS1/POPZhg2o2GyiJIEfUnc/0wmF2tkoJMU52slNtNMWMhmYaid7KzXF5+Qv0xUeyt8s11kOTzXM6EHKdwdtu3TrHu+sC3xH9V/nj0f+z3JlspVIQOUrNAkKG+yowGcgwAT2O+28Pn3AbIvTSJ3jafaVJEAircbQFryLjroHYYmqT2pgi0E/KB+cfLFTxDLs9UloF6hAF/j/AIheoEHS3zGI7L/BP9wyO0kE7+M4KNCNuH8yGRuot6zgdxB3ghrX3hB+hPywVw6nyyL8rA+FlIt6/TGWeWNJA+9+x+WO8hCaA5qLGPiZSBH3lAHl8Jxzkq0GSJuoM+LKvTtbHPDzqqFT0IcGdrhI+bjHVJIaoOoEwPBlf6XHrhjh1wjMMMpSBsEdnFp1aiAZn/EwgX+He+KenUilTPMqKxseak0qJImSDEzPQG17yXBk1UFUiNSBQ0kBSdca/C5WQJAEfexQ8PY+5AM2YkqTKsCJBE7fhI79DOM2SrZlmMOCVvemG5h7k8sADTyahNrSVO82MYG9pKSN/DuF21aEJjSS6SxYBZnTpPX7PeTjjLUjQWr7wgwTESTcDoASQSBYb28sHcVzQywWqxN6YZaeofZyBT0oLQSJYag0tFzMleT6OX0TeZAq5lqjuz1ORWsVghASNIjvEEAyG74wyuaKq6skJ7z7oAkRI5gBBkDwicaDNO+bqMyot1I0HkH2FLQARf4ALxFptth/w3KpWpgsCoUydmRdrj8Nlbe4ketOtDTpC7O8crU0FamwVzdQFjWpUi/dpNl6auknFP7Oe0tKvTqNUYatAX3azqNjcdTMwIvMYheN0hlaio45KgDBOa2x3J5SNQt0kxh1/wAJo1GStTDKwQH7IEArBk6SDPfpcdcdpK2SlSSbK7gS+6GpgARzMsQBJBUeQEIPADDAsGytMG+qig+aEHy2PlhdwtQ4bvCTKkCJg7zuCbTbwwzq0fsNG32ZWe0NUA/OcacPsK4XcBTl2BaoB1Aad7kMP5fLEn7VVAACb/aTHQc538IMerYo/Z7Oe81NvNGk/wA6bOLeOoC3jiU9r0lIvd3UT4sRO3cDz3w7KMnuHIA9UdV5WHkWW3cWHzwpUxRYAdxHo/f93w2yhP8AEVxsHGoyNrGPLphblwCh/wAR6b+vTf64RneS54LSUcNo1F/5pZp5YY3Ngw+6Aqm+xY+n56hBBgHeA5sCTHqQI/ZwP7IaGyVJZ6sCJEx7xrx20wOvoMEVqg1CR163BmT47+sCcedJXJr7MsnbaF1FjUrEVDp0ajIt4fkWtYX+TriTuF5ag51GoLBt+GFI3An4dyLGcTp4hURiQBLG1pgX6joR1jBuS4mogzcDwZVsZYreCIkAxG51QBhXjdpsNM7bidNKb6TTpsaTgrWYLJYQY5CzXNlnpJwwXiFE3qEVKknW7G5aebtsZGw22GHHGUReE1jToU0UIJqOV1ud5XSGDNr7ubse84i8hR1oG9wGknmLQSdRmwIG/YAYtBWi8V6TnNsdBG4kfIgz+uJjNpBA9MUGbtpm8sJv52+uEfEfi/fc49BaY0egml8KeUfT+uBalaQ6x8PXwJAgD1wRSEBCfvbeg/pjnLZeXb/tPpqM+Pb64XyBIXshgHpguvJaZklZP+X+c4xqL8Xmdtot/P5Y6dxNr8v69cOEPZQVEek9LnDXg2cFOhnbkaqVOLW/59MX9Gj1OFVIW67R9LfXGwzWmjmltzIgnyzNE2k/zxHyEzyPEmoZha9P4lJ6A2MhhcGJBI1ASJtigy2fV0VpIVmki5kg3BHSwnxn1xIZWrcjFV7Oclaig1A6xqVpUAmTs1gWEecDvdM6Wn5JZFdFoMslMNzGoWVqmnSCBpU6eZDBEmSD1Ck7A4854tnQ5E3I+vMv5DV/mx6T7QVh7qsyiKi0mFQgcslAyqCN2MSCYgEdDjybNalInbUfW5/fphMPWw40fPeSo6dfyx6R/ZzmHpZRmYj3LVtjtyinLA+BQrHUr4Y82Rf9P8v0xb+x+ef+F0aoCO0A7QYcjvuxtP3vXDZ3UAz0he7F5YkagF1bCNdSq2/l1J7d7yyE3/D7smNj8RA8okfLFDUzGqjVI2ajTYSbmHefQSN/xAYnqhuO3uh8mQMPrf1w5VHfDakG9+Q/Rgf1Pzx1xKASAdnt5R/PHPD15u8q/wBWWPyOPvFqY1v35T4cwJPyJwPIxkqRXpHvA8x/uB8sbID71wLE6j9G6+dsfEf7SiY7D5MMfjTitc7iZ9Wj6x88N5OKvIZSMpl2IGlwy6tIYlhVflnVyzIF1jl3EXOpZM8yrMgkgdaZs2oFL/PvjfhVNf8Ah1Ko5QQX0rEk8zz577GZ7jGebmnUqMFJkhzqsTq6RaYjYDqs4zy02Ym7bQpzlVq9RVXTCNTLlltySYXx5YJP4sFcVyVN6dSo1QutMEvMkFmJ93GkjTpIKhSb6hAGkHHWcbSGKqweINje06QR1AYyPDA7cMJzGXUg+7pMSwDwz6LqfCGk9djiEJO/o6DFHDqJp5isvMhFQqywSBoaCDFtxGrwscOMrxApFQuWptUCNTGoEiNbHULXA2372wkzmrU9VamgvUqNBIBlqhIvJkRB6bgYKyeZYUvtARJUht1B25gbXWRPSexxol8lJUyvPBKOeghg3KzaXnWxFjcgbcqyO/gMTPs1xBqDmmVPu2J5dR5ZIBg9QP57nDP/AI2cu/ISSykK4uDzJNjaCoEdySb7YNzCIXSs6gOEWKajYieu2xv6XxHk0mntMlOSUaf8DPgdJkbMBQSGNMgncB6mkiCBaL9evbFNmK2lA2/IzeNmYgfWMTHslnDVqVtWohVS1huxNoPl+5xWZ6iDA3X3cEf4o+hAON+H/Gi2L2kZwF7OANqNIyZ2FMGT4gT9Bia9sxpNJb3zUm8/9R7eQ5fKwjFR7P5dlaspPw0aQk/eikAT2MntbEt7cqdWXB/+/B85IPTtpOH8DijhlOa2Zncott/hW/5H54T5J+VhtceW69vXB2UqD39W1tMCPAsZt5D0wsy+7/4p8BGEYCn9ns3pyKIse8LPYDmHMQCxiwudzFtsb18iwdZKtHxNcC4BsLkna5NrRjH2XrqlDbnNQrO0DUTvB8fmMHZ7ObiDq6WmPmPzxinqToi75MU5iBJMsettUz5m3r498G+zfDSKiVBDA6gSWPKYMkAWtvP0wtrMATqFk+LcmPGPLDzgNFFPv2YpYaLzMzJMDbp6HfA3QZuolN7V0f8A0/uf+kqlghGpQxBgjuVJ+HpK7AkYimaTNT4v8Srb7vLptyxbFdl+JNV1sX001U9jsQDteDMfu+eWz1QqDLCbwFEDBxrithhK1tEZxIhTa8YS5w39MOuNPB+nzwhzjcxPhjdFlYdGyNcDsP5/1wdk0GvXFtMeurztafngDKJMTuSL/Ifzwwo0LSNgR/qgfTCSex6qLAM4YqOIgdD6i4/y4DptJPfbBfE71LXmTb/Ew/TA1EaVJ3AJP/iR+uHsWtWMZIUeX6D+mMMw9j4x8rH9Bgpxyr6f6x+gOAc2bf5f9K4VdnA1Br+uLL2czRq1UAGkp967EwIsDAm/yxE5ffFp7HVBqVNbXf4ACbgSSAASeW8+EC+FzK4iZFor8yP/AEOauVYKW0EbckTaItpPUGY6284zOZLrzCSDM+pn85x6zxTJxknCEsKqCVO4OogkmZBUFBzb/n5HmMu/LOzERPmB6zOJYenZ0Pg+nTfxFvqP5fLFh/Z7lQ4dncGl7wRTIHxj3ZmYPQqI8MSVPJkIvif/AJEfqMVnsXlC9KqwLE05hZ5YCK0kGwaW33t0ky+X2nT6JrOZg/akxJCobRJObYsfCfdfX0wsiHubjSN7WAX9Iw447SgOD92rJI+8GrMw3/CKhv3IwkqqSzAXJIH1P0N/phiyCOEmGntTH1cH9cd8Tpk1GkgyWUehYL/8Zx8yCkahtzoCPN1BH0+ePlSoD7y1/wCIYxtaBIHYwT+xgAfZhScFUvzLVVR5Ejp6fXBKicxDb6QAO92P6A+mBq1EJRFUAn7WBPTSxNz1PLt443rSuYk9KiRHbTMf+f0wxxVezvENVCnTUFuhFtW5YaZEaTdTc3Xph+mQ1hXJYwDBHxE7G5UiJk7C/ecRns3niuUKW5SB2uS+zTImRMdtsWHDlqDL6q0U+YxqnUYH4bwLG50738cs1t60Y56bBM0h1F6qinTjmZQC3L+IgSQd4EbeeOV9mEce+qu8GowRWOrZiQWA1KogAXkmTcbYTcQz2YzBIpFnQwpBXTJZitgZiN+psMVPBBUpcOl2KDnqEmogKlGgkEggEkIADMc1pgYLVD8XFfZD/wDDmRdOhQSvKAWblPw7yR3nxFhikT2fcZNRUZRqYFV0MrCSRzMXi6kNpgQYwpXM/wDKqWVz7uJmJ007x0DWPgCN9zbcPrLnslm6lVo0ZnSsjSKYQIdJJMHxa/xkDpHT5DbSsguI8Helye8bTChdUk6jp73FyLXFxh/wiqzKS1yoAWwAUTzEnqABv4eeGec4BQNNBVYuYGkgsLAWlrs5AtMiw2AGOMgBThUAECNRJ1Qd7sxM7bd/PEnK13sg5xlH7HPs3k9AYyJJEx/7tpkdhh1npWoD0NK//aVj/UcLuDZoO9SmGLGmUDEiJOqLdhY/XG3H84FzFJmdUpe5qTqIA3y5mSdlWfDm8sehh/xovi3EScJBbMVRqH/JpmII+6x//kx0xK+3Cfa5eI/+oBJiB3/L8vHFJ7OVi+ZqdjRpx1FxUePAgtt2F+mEft9SBenfTFWRtc6evU7Nh30URIcCXmeSbIZnvzb/AFwsomGqDz/XDjhwAd/IyOpkNNh4H6YT0m+0qbXn8j+/TE/BxR8DEUbD/qNfrZvIk+nfrgnibtYhZI8L9d/TrgbhTxlyQ0E1SN7xEmPO3yx1mmYqdBYAXGqNRPS46yRuT52nGSVObsltyM8lnNBUrqU6S0DduXqOkg+NvXGGVrsFVXOmmhgBt2t1nrJPQXPjgWpmmqANUIZtUAmIJiTGm1p64Ep8WNL4DzCZaxI8o8Cb4tGKQ3Au6mfZdmhQmghfuCEkAna67kGB02wZls0pUGV/8e/iwxErmDVpKdQB3bmkCTeZ2626bYsuEcPV6FNipJZQTpJiTvHrhONCca7JDPHUASZMxHaADM+JO3hhPXJL+vzwzzVifnhaj9xfeZNvSYxoRoS0GowDAgbAT1k36fpgmkxJVbDmO/8AiMeP+2AqXU7i36/zxvUUloA5pkCe/T64V9nJ6oWs/Ow7M3+pu/jj7RE0z4iPUjGNYw7z0Lf6jguoQqgWm1vSZxRo5vQdmDASPvEfz/fnhbWbcfu2DMvULmmIsSQR4yun11R6nA/GRFV/M/QL+dsKuwAGWa+KX2IvnaIJsS0+lNz67dcS9E3xWf2Z0jU4lllAFy+9tqNQzPpjsvsZzPWeK0lGXYrt8JHRRrWw6kyJntjzTiP3ALlVDHz0zE+k/Lvj1b2oyRpZEkH7y7WBAdfDoJO467xjyrP2sJiB1sPxfQnGfBFqOycQTN0WVEHUBv8AVT/pir9hahGUzIUxqe8nYHLgbf8Ab+WJ/MveCBsQPnTn5W+eD/ZXiJp5XNoFM8hBMQpI095k7bYpNXEEtkxxrM6qVRlMSlJ+xJZmM3v0U4F4heu0SQxBvabX38SfkcccQVRROmCPc0zPiNCkfNj/AJTjrPjnH+Fo6A87Fd+6kH1wxoR3k6ks212G4/8Ayb+YEn0xlplqoG5Zt7XEz9Jx3w94p1G07AfMFTv6MPXHyhTaajC4UgnaeeY37xgIFmDuGymkb++LeN1YfIW9WwfXIapTe3MVcx5J/LAVGmfdM3Z4I8z+X8/DG1CkTSpkAyZHnp1T9B9MMd0PvZWqELoQCQxANpJlj5i0f5fDFFmsoQoZqa8t9QDPF7mSbkA9DcjucSXCHZataGIX394t1kSYsN9+3TfFjl5Wix1GWbpOofeupFjJsegnrjNNVKzHkXqs64LmaTVVqLTdUWsE1MVAMNJe4ttqF7AbDBHtvX0ZfNUyCE90wpws8qvI/wAImoFPl6mYzVV5UK7Fi4UM5sCYAMkx6+eHPFeGH+GzNWozMzUvtKhYT9pW0ikAOUaCIZRAV9XQ4TXKxl9k/wC1IU13CSxVaa0ztIWikk2kmRbbabiMOvYjibUqZoACKzCsDUBIMgISoAksSqkAAwLzthP7S8RGYzdRrAcrAAMPuBZAYXHxCN/SDgWlxJxSWohBqJmC9/iPKt9V/i1Mu2ynwxZq9FntFfmqjLyhtRUSWJ66lEREkCTad26RGOBlmRkqM0EQZaLdjB7+UfPHXDeIJURTy8y6on0CkE2InYzsb2wBxNTUgkM7BrkxCm8XmNr+J8BeD92jLXqKr2azal67AkKoQFjpC7uWM+G5npB74ifZ9nzefnMVGqq6GdVlZFdPgWYCkoBA3APWcUPs5XavQzi1TR0aANIs4DCoPtYhYPSIsDIHVHwGnqoqDOt2dQAsQoVgVH/cQYP4vExvw6hRqgqRReypL5luYMTTR95+4QDYX/r6YSe2LKIEMxWpq1HYchIOwkcxFp+hwy9j+TPVlsWC6WYCAdD1qdgf/a28cIfbw/aRBJixHhTYfqfCx9G8UcJeEge8e9ytvMyP3PjhBR+NvHrhrwusVqEmZiwIn8X8/rhTQWKniP6DCBQ94Gx908QTqIjrsOvQD9cHZgxTM77m3QAzcnthZkF/9OzaoiuwPkUp3M7iVFvE4ZcSYoiuwJEEQQd4ABlTYdTbr44hKKchGtihG0BgQrc2qSL7GRBtc9pJOEpJgkiCegGkC3bGz5s8ygkg7+PT9BjPKiUIZiAAemrvsJF/HFoocb5CjookMbsRy9VBtJnbefADFVwjQtFFB2nx6nrbEVl6wfobz0gDfYzPX/ffDjh1QimvNPnvue+Ecdg4tvQBVaSdvrfAOn70T4Y32Bk3/PBg4UGRCjhnK6ihsV3EA9T4Rtfpil0Vk1FGGQp6l5Ru2x69PzxpSqcysx2NvSI/THZAWVmY3Pn+/wBmRgNqRYPG5K2J/vj9+mFi7ZNMAzpOtvM/W/64Jo1NTpF4HXwXAQWTG/jgvhrBagJ2AP5j/b1xVsatBGcYKabbDfr3H8sVPtnwqmtDUKemsAgYqNWyLOpgYTlcBiR8SLBi+JLjh5afcpPh0/rij9peD1qmt6PvXQqCQdZJVtbT2gH7m9g3lDItxd1QpF0xBM9DfFd/ZTVjiuV/xOO29GqP1xPcRyL03JqqUJYypEG5LG3YAj1MeVd7FcLFHO06gdQaXPMgWZGAPNaN/l44tPaC2et+2ue1UhTkEatl8AxIv2t8x4T5pnsuL6trCTbfWPqVEYoajmq6hh1Ckk6rOxbYCY8b20yeyn2kyzU1MLcadxNwdXTpc4hjVR2TQizunQW/Cfz0NHzUfLGfAq4ArhhMlTbp7pWIue7+6Sx3eYtjfimWJVgg1Mx27zpAPoFbAVGk2umXLQ1dUhhAA1pUtNjPugB3M9MVrQV3Qnz9MLl0Xro+XOGg+jLjbi9vdKBdVIJP/uMf1xjk21IO5dVHWBoFv/EY39pHIe9jGodLHdfQx/5YBU6Qacuwm7R2/vMR/lK4/cNcASRYsgaOulVA8Zkg/wDd54GzWbRWhJIE3P8AhgdbbC/++PiFlWqPwkEXNzZp8bKBtgIVn7KVgfeXkMuvvsDHyJYemPuSq8rL0Vif8wYSO3TGOU3UdB7wR4WMT13Jx9yy8zAzcH8wZPyj18cEJR+yddabGqwBqmoPcgydbFFBEgGLMRqPUjfbFFxTia0qQ99Z3ayzq3taw1H8RPhie9ms0EplhpuSiEnnu2ygXXVpQkx0PXD6rw+pCEErVaYYtLAbnlboYANt/niU2jPOuWxSyqAlRiAoI0FjY37jbYeP0wZxYo2XZKzySyMqiTpLNqMcvISCCRYGSes4FzuRNapfS7A6VABlYAHNIgamF4nYeWOOKcGSmsUuZFuLEG7NFoncTPcj1lS0Kq+TLjTP/E1DrR9VyAoAU9gJI89rnrJhhwrhgfhuZqMqymYUKYAIlFED8NmNvLCj2kzJfMO5mXOu9jcxBA22w14BXYcNzY+6cxTkk7HQp+ukX8xildfwXSpWFcBek/u6SyppywB0kGKqIxYmJZtcbWAIHiHxniM1hSpMQHc62k7Eln09uUmYsYA6W74SwStWZmADK6gyDOoq0jcagygx52xxkW1505jmIltQVRswNhq23mSP54nOPGb/AGItJOx/7GUKQOZFPU3/AClMgR/1CCB2k9ew7TjLL0hSztOg0QjvVUg3iotaoARuwA1z2MHxww9mMimXpVWb4zDvJGqIqMJCyQYLWk/PCrNo75vL1dAKmkAZi2mncgzYy6jrOqNpxsxK8dlsbtH32Hzivm6jKeVlJEx97MZpov2kAkTtO2FHtwpbNJaVI5R15kqz5nYx/dw59jgqZgKLMUdoG/x6/wD9hPr80Htq2h6NQz8S2B6CbiNpCmMN/wAQiPgzqaig3lR+v53HrhTEVfn+eN+HZjQVPUKCfpgXOn7ZotcgYU4f+ztQBXDTBqTpEXlZ63mB8hgni1UvTM2g7HcgeEC3T0wp4A/I4LMOcSPAqRvO8iPLB3ExyMQRIB3N/Uxf+Rxnl7xa9Vk4zbtH7/cY7oA6iPPG2apxSQndr+MXv62xrwjR7xTUBZdNwpgm3fFkxmcqDTSW7mPGwjDbgWR1UEN7z/qOMK+ZoQQaLuA7aQ1WALN1RATH64aZHP0wgCUQq3ga2PU9TfCNvpIaKdWJLR+7YA/iJYElgAZld7bQT+741q5k+X64HpLJuIxRDdh2WIC2mI647pZ5yF0wWLiZG8z16nGDixHf+mPhZVVQoj7QGSLmJA2Pj2GFjtiSRwF1VGaIv8tv364yptciI5b+hH9PlhimWAqTOqwYnuSJPyv88C16BHMp3MHywXL1UNXpM+MNdP8ADPlYRi04DxB8xljli2jTzIwB16FKqqSCAI/Fv6icQvEahaCfwgH8sV3s04DsbqDTsBBnmUxuN4JjrhckVKIkujbN+z1TMVleZQCADMMBvBnsdzvAvim4LwANUpaQF0wFg/dJvyXUSZBI6KL9MCUsykjSxkG4aBqOmflffsR2nDDg3Gy4pCmUdtYBZQRMEWttLBvAwcI2+hd2WedpUVFNUWGVpYiL2YAeNj6C2Jj2ry4NJgARLEGNyCjqYMeXlh1xT7MLqJlidvO8bHbz23wnzLqWgmb77iNQFj+vhjoJrsWvJAe1iFKduriCDvHvb28GGPmTy7LQp1K7Mzl2qJqZjYChTuW8XP1xp7Tke7AAMIobr/fpkien2an/ALsYcWaoi0abSD7ukn+EtWNVhP8Ad00ljwXGhjon8g32qKRA94p8gDex8LY145mjVr1GjqV84AXY+WBRmCtXVuQWMm82bfzx9zDzHQ3J8yY/TCFDnLKS3N1kfMf7YKoLOrtpgjvG35gRgON/PBNGos72tPlMz6Ax8+2OOZzRbQFbqGE+IIYE/UYOZQK8arEEfMLYj1JjwwrqrAI3BlfVTY36HBvEVAIKzvI9I69OowQMsfYJwtKqSdJ7QpMyTuVMCw28N8FZrP1U0GnbmDMfxb7zaTFhGwA2wm9i8wHrOCoIqUywEdQyyIIO4JPphrxuqlMxVqqkXVVHvHBjSIAgA+VhY+GM01LmZpL1gWUz2k63sfeAEkWZdSajc3AOok3i++2G3tbkTVzGSovTK1qmtiF1L8K8qhY+8Ggup3BNrqEmdapmqdPlMe8kjTygXIsogArA/W96v224n/FcRpqGULRp1RIbcmDAvYwoiO0Y6a6YyqrIDizj3r6iZ1lRaSYdtx5nphz7MITkMyhJAfNUQdoH2Tn7zAHYbkbYWZvLlNbFVdR0DAxJMixMRa3+2GPsvVV6VRLgHMI8T2o1BuBO/wCeHulf7FOXpOc3lXXNAahUZdLSpHw2IMBjvYxJid8NuCmnlz7yoxp6jOkgz6KTOo7WjHypxymKoY0ftGUlSID1CGK2aCT1vJvPe4f/AAlm0GpRKvWdQy6ixpqWJJY2AJE/Ijc4Sb5dkL5OnpFlm8yoylerT++jEBjERSqEbeZgjsN4v+9jaoVE1UzIyrkkrsS1LTfrImD/AHTgKih/gsyCxdSSurcKvu3EyRsBHoMVXBEH8OhIN1Tp/cQbf9v1xtwL0qvg0Q1ojuC00GcXTysdSr+KAlCSZG32cT5CcSftlVBKdRCgG9rN18j9cWPs6xfOEsJKQpJ35w5Mme4E9r4hPbTNRWWkZ1KAdoH3hAH72wr6D5ECpfr8Nvna2MeIUiHg79e/0wc9n23pCPC/9BgHN1CdLE3gfT9jC+DkMuDaQrxOvUIPhpJ3tF569sdZysWpsG/DIibXAm/7vjDglMNrMW5QSTZZLbxczFulr4N4hQHumN9gsSOpFwN+vXEJP10C1YpzB5QOy6fl+zgzhtDVAvMD8zPrt88YLltbBL8zRMT1gW8zGNMvWpqwCsW7k8o2vEGQNovfe22LPRzPyKW16fiVybTvO1t+vrGD+H5R/djUrTfoe5/TCvKvpM7zJnab9j2kYc0syag1Fi09Sb9h9MK78FFdUKHWUYtUCkcwQ6pcWHKdOnvF7z0jGWXF97fuMdmjUrVUp6OcBaYULpNhaQesXJPTwxt/DaWIIuCQfMWP1wbrs6Pwz6FnBXDcqdQlQUHW27EgATvscfMll2qsQgn08d/AYz4jV0VAhAlNKgiDp3BuD+vfAi9g8HWrmcGxAB+n6yMYU7gdRq/kMCPVJJA6ycM8nlYWnqO7LtuBe17ThXp2VS0Js+kWO8Cfz/lip9k6VNmcVCJgACJ1CW1CJE2A698TvH8iaNYoZttO8T17Ww29is4or1FcgK6HU2rSQBflbobwPMXG+Hl7LIPYwz+bFQFqSNypoZQNRQEkXFyNWrTcXJwT7MZ2sWolQdCuGc3UCkrBmIJibzF95FsW2Uz9GjT00wpQVNWwgKRz7/FvM39Tj61emzlVBSQFkWVbGYUWMLpUSNyx6nGSX6qHF0iH51HwGe0lUPUoBCpltTQ09UaN4kIpFxP1lT7uGaRHw3JMfE0g9AZM+nhgkZVWqqYKhdjaNiNt2aDv4+mPueyEuaRtcExJZpmIgdbiYjc46P6zHSvz/oDyWuXgiOL0lYidNwKN7SQvvCNU/DLx4FGwt9pat2FpCqxYbanCj6qlKfX1p/a6qlBaeoS0MqU1uFdkIgyI2K+s9sQvE601q825tMdtPKD9PrjXGXIrF2gHN1B72RsSbecxPzGN+JqJkC3N13uYPqL4CdCxAAknaAST8r4ZVaRJi0li0eGph2674YoA65t+9scp8QuQTG3nfBJUSYtF+/cYwrRrB8LfL+eAddmzpqJvYEsPST9b28fLG9WuRYxI9Z8Dbw/LAytF47/LHdNrFdhFvWT+Z+owyO8h3sxVKZqnpBJ1HTH96m6wJiJLRfFP/wD58lz78KDp2KhgrMZRFL81SpAkiIv0i0cDABFmIBBEiDO4O8yAfPFrQ9l65ppVpLUqkqAhZ10U1fSXdQTykAtAAm874jlairbolkdbGnsy6UzWpe8lkhmaJBMRA3gQq3FusYD4nmaX8XUCompaaEkb1JJ5ZAm4IO33ukY2yHsrXWQWQML81RizLziwjeyRciSRG5xpQoLT4i61Kb80/aNamXQKoVZhSJ1NqtfvBXEk+VpfFhjD8ipbJnjvD194yikEM8xDEzOogRZVJvfee98DcGylc1mSi60tA5mcg+GqIgxt4FgfKp4xwTXJZNImEGm77CzT/htJsdsJhwipJLUqrhdgoOlfi3gah0NjBB7YqpJLZ3tRRcPyZVSRU94KfRVHexJt3DR4+Fwslwp6+ZStq06mgIbtUgXANgoCaiWmxAAEmQt4VUZTDq1iAodisQrGWBvtp+KF5hvbDHheQzbs32lUJOoQRKQ24t/itHkMZpOm9kIum2VHHqQXIZhICmoYIH/TVlCzB20Uy0j+62H75padAXM06SuwFzyBe3ew9RiezL6iqMT8SA3jVqqqOaY+KGPpGMKNaoUqC/NmESIEhQ4dxf8Au0+081tr+ljVQX7F10E8NqfaVCp+FlDWNxpckAx10n69ceUcTy9atU99Up6VYhVJIMwY6efli3zPFXR3hQxqVSogqACEEFmJgKFM6vG2JniLMVEtq5qYQAfdFJWLGxuSqr6/MOIyElYksqn7oINp22wDWQ6QOqkj6/7YZZ2oDUbQSoLsvXb87x9cJwCCwNjhAofey9OGqT0CmZj7x7Xxr7QUnFNm5QsjYgkn+8OkGR6Yz9ls3prEmAGRhcRJBU28dM9dvLDn2gZatNokGVBEWIkSbWmINvA4zS1ksC9wiyqe7COxN2YeRC6RJ76yI8jhSF0sNXnpBv037fu2GfHCQgBiFuI2uxPrsBf9cKK+Y1NI8hbecXW9jBQzmqdoHpvaw/e2DOHsfdi/f8zgLL8LqgEtTqKvfQ0fOIwdw1SaYgWk9P7xwwbPS19n2pVKlfLgGr7shVJUSekkm0keExhOP7PtCpqqMzkc4UiCTFhK2VbgmSSTNojFJw72gWVT3upmnTTISnPSwWR0Jgw0X8++IVTHvAx2+EsQRY9O3jafC8+cnJJ7/n/owQnPkoeQTh/BaaqaKqoaLjU5kdpVpk95xjnfZbKGkz+5ioEKATUABIsxkgk+J3k742y2Zh1XTLaYYyCWHNOxMAmbCNsMK1cAEO15kRex7kkSRtadt8Km07TOyyak+LZJ0/ZClVySQEpVKRio5U83LBtIl/gbymYnBb+y1Oll0TUslrmoCzMLnTpEACO8W2M3xQ0szy72G07et9/30wqztJnBMSIOliYJIsSSTEbYbJOR0csrqyc4lwIgrWX3QVmBql11OwMgyGUxIgWjckx0QZj2UfW3uaTuJvrC01W0jSzudXzERfHor8iaWdZNogm3hywSdvXGeXy1WooK1EUCGnSpVlP/AG3kaoi5PfFoZWtIeGRtbeyb4FTzIpD3lJ4WQoK6Sxt93c2m4EYPyfEChCtqJG2xZd4MRMXJ33+WKD/gyV5pO0MtwyBqQpDtKkajfYDcHbGXFqJpuBqlSAEYCCNuVmFoNyCQPPfE5JS2wZckXrz/AKA8rxqRMXS8E7fiF+kyfXywwpcUJfXPMFjcjqYuLxzHvsPIhLwgspIIqCLlifeLIgBTMMLE39ZxjSyDRoZojrHzt5fLvg8Y8dEuStIT8ey1XOZ5JVvd0WUzdmqyVsuhTckbgQBJMbYx9qvZ8shIOo0xIZjzsgBJRpAJZemoTuDiperRo0hTHvXJ30EoSSZMnbeOW4tsLYX5PgoRT7vLmlRIvrrGZIiNLtBm+0HwM2qppKl4L/kVa8Ejwv2fZqCSVD16hVQZDBFUX7BS7LvpnStzMYE4uCjkICKAJh9/eGTzsQBdtwpuogefoOf4zRoj3Sc701idJDDULD3rQsc1tLCx6ycJaSK7H3NQ1KZ/5qVLqk2LAkbC4I6gGNr3vyUlk4kJmiAbEkkXj9+WMqjbTv3/AH44ece4EqH7J1akTIOr4OsEkTFxBEz5xLDL+w4hTXqlZUMNOkwpNruQxJ6W64a0PzjVk9RWRPbfw/d/pj97goQSbEdLW/pb5YoOO5VkYKCBQPwCmeWRuCNwb9d97mYVMi6RLAROkxMjcSNyZwUwp2rRgDKgdenj3H9PE4vfZf2lAy4R6gX3WlWDGJBJKwfIxHXT0x51lXvBAGx/2+mKX2T4wMtnUZoalVIp1ATMqxEE9eVoPlPfC5IKaphlFS0z0nPU2g1GFMvoJGrVGoBggkgW1LuD0MXOIOpxPMKlKrWV2psTrLKV1MGqFxeACrMwAFuQdLYd57jmWqVXpqSAjlVAYFBDMAQdXKOt/Lxxn7UZOs9QUjpelSo0y8wVVmqVY0juRaR2xo/R4HkyOK0WxZZ/pLlFqn/ZTUuK06lOnSqJqBktDA9EFjTMqIB3E2FxBwtoVRSdko8i6Z1GpULNFYqzszM1iVQCwtqm1wvXg+bLlxQqBSRBQppGoDWILl43At06nDHhvAl+OpQroFCKWbc6CdgDbvqZ2uZ6nGDg12Yo423b8nGQymafNLUJQURZ1LQxXUBCESZ1bNKkDbqMLKPB8wmYCCu1WrUcsqJUcihT17kSF1sv3mkLAm5BDqv7Q0qThTyA1C41AzCyPCVkgyOpB8ucnxpHBQsRrPP90k9QWG3aTJ8Bjo600GL27R+Thb++SpzFffc7SDIXWE0AEiNTqSSdXLcC8McvRZsweaxZqhBgc10AubiNfrjvMZyjpRWIWwgAkgDeRpIEbGesz3xxV4mpLaWCsDImC3gBqsDuR4E7yMVf6tJ8SUs1aI/+CcFlqrEliBN11AFTI6gq1v70HGNbhLrQspARVqAmABAliZ7CLeOHWf4nl+U1dbHVqLklVkAkiDcLB3mdxInG+bzAzA1i+mGRQjKhBEKZUjUOU7N33jCrO2rGWVvwQ/BOGfxFeoTyprZp78xkIB1j0EjAHGsjSq/bZZSACVqUyZZT0YdwRFgd9h2s1y70aRRF0dUsZXUxJMsZJBjfpgfivsZoL19YSpGsBTYyFLqwKzc6iCD97wxGOblkfx0g/k9btkR7OZT32YpU9WnUxlvwjS0tJ7AT6YuuK8PWo1PRCUKcU6dMSC8feY9SSZJMzMyIxPcJpRmPeJyzCkdiXGo+oHznyw1Nce8lubROlYMEzuTMwEuR5Cd5ebcvaPKTvRN5miagZ2ICjcgHSu+kS3hG56HHOS4dAgOUJ6qoB8BqkkeQj13xU8G4hRp1aqikGaoxJjU2lRIAYzsSdoA27Y4y2QFZvtKKjSIOikV0EbKIKiBt+c4P5OOiznFbZOjKiiZFZtRuTufnv9cN8nmOQTVcnqSjGb92v88Ev7OUkJZnZ22F0tI6gEgkSenzwdkfZ2ktMD3tUxN9LC8mbaTsbbnbBU0B5orpFguVU0dJ0QSG1siShBnkUCQQdvS4wHUzOXpWs7fickkxYtAsSCIk3nrGPmfIrBimYVZG2na02MgkAHfywkp5JySG5IMAWJI2G3Xdp2M2xlk10YE9PY7pZtKgLTE8vUaexIFo8AN+2Ac0590TIJp7xeR1MDwvGNEpqohDSdgOZSwkm5+HTEydidvHcXMe1TU9ANMiJ1KbBjG4jbrc+GAoroRJvSCcvVZqgW8aRAHad4PU8vyx84pxJCy0k1Egy2xEXi43uT4/TCCv7XITYBS0XFvvQDAiQV2xvkuJ0KZmGdqkGJAEDeY8zaT1xRQqNDxxvtoKqlKxZ+YU0AmIYsdwKY6ki/8Adkk7Y/ZfjurSqp7tAPgtCd77ksbz1kdoxpT9o9hRQKnYTzSbmJgbm5ucBrx5K1cCGLgQJKlQSZlgBzEfhnoN8CkUjB0xlk+K3i67TPnO3nPkcNP+J6o66Te8dLk226+mIniHGKgk1qSqDIDBNBJEQSoaSskWIsGnwwb7N+0yVKrI5H2lOJnrHjcW7/7mn/AHidc/CGqfbNqAl1aYB+6Tvv36R0IwtznGdWoo5Djlg/Cw6mw5djbtjj2b4xapUqg9VA7kR1Pj1Nt4wpyvs+TRdnIvJEA/l1HWMGlVeSsMCc3saZLM0GfnqcytqjWsA9oJJj1FhHU4YcSy9XQdLoTI0sSwhIk2AJ3kwu8x3x5w+Z0EG4m1vuwRaR+74ccH4rMSTyiBctAv0U7X+vpivFrZSWD1WnYfm6KNSWhXcwplTpFOIDCQIYRBgyZt4Y2p5X3VEn3rJSBAA08zH8RBHKD2HTcnqwyL0qzb02IWQw1KQLXKlZP+O+02k4U8dzIZWps6hy3xGR0AE6lgpf4hPTY4aK8HNclS/oDynGAxKUKSl2MANBewPjA36dusY+Z/jDtyVCpvzAEN0iCFsPyIIjtgbgVGpRXMfCSKDFSCGChgZIPjb8+owCaXIogBhu0cpF4sux3kjcAYPFBjBOVJDavnDUplG1aWvq1GV6qdI5e0i3nhYtM3AMj6+ePypAsZBPfrJ6G4tIuIxnB8SfD+Y36YpFGmCilpH3+CDGYM/vpjQpa1/Hr/AE/3xxUqPoKxMxedgDP1IHTpjsSdx8h8ybnDUN0+geimkwAAehN536/d8him4Pxaq1CvTA5j7tl3Ln3LSAN5AAHLHiN8JzTi4G+3cR+WOxQvth8WSWGanH6C8akqZ68ePmN3Q2tEjb8IONV9pjG48LgXsNnA8euPNeEcUqU+XW4U3DKx1A7bA3t07jpi6y1L3yhKjw3xU6hC6juBOkQ3SVMG14OMs8lMjm/FjrlaNs9nfeunPpJ3+E9pPwsJEWEdN+4TcJy71Pe3ZmsYb/mkfiJ+IwQI2hdu+XEeDVVDAIsi6MHEOLAyvxTPnvifq5pgzLUVkKmOYMpJv8J2Is23hjMpSvTd/Yfxx7jO7/pjXjudSnUXTSdmaXZ5LTqJ3megOxjwAxu+UpmkOfmIiSA4XrEb9ZJv5dCpoP74hfeSRO+xEbkjtbeNrkY0p01pmJZy19Qulzss3JFjJje3jmzdX5MWZKKvz8AfEOCKrgnkcMGJpmGYbwTphgAesyDv3HpcKaD7pwgkmAD9izQNdKQYBmGSbTY4cU6nvDspKtI1cwaDzKekExEHvjRaLPWA9y1OeUMKbaVNwbLbTPzHUzikMkoxJ86SaOqWQIfmqIYgwOZiYAJeIg22uT4RgzM5hXVpAYQwKiLyY3MgbfTC6nlVpVjSYhagE6GPNB6RHoDtyg3LY2zGZsVB5o7EQAfMzbHQi1ehMvuEj5CklbTs5JOgfELGGJuI3EDr1FsFcN4Tc1aqkg2SkFDMx7t1AiNjfVO27nh+VmGqOWF4UidRi0/iFp+l8E1stU0k6Fck9Cbb3Kvf5TvhnlrTA8ngR1a5VNRFNQmrkjTCwZJCCQdyDIBibzgbgtQPVXW7Qm1MA6Hn8QuLG828cEZ6kbmrlzfuhPoSO0AR+eE2ZhAdBsTIA2WfEgEzM9cDmvdAqnq0U+fzNNQvu4JvflLDYmJ9bee2+A8ozBY0q12uYvzGN7/PC3gdVqtRV1GSSNgRdSDM/O3bDkcNSnye8e3ZtO9/hCtG/c45TjHY0XFqn2JaTl9xPa47+Embb3j54YJxMc4aSIgwfive/wCnifMTVHMaASTzN8IG4A7+dvmfT5QzwIJJsd4tPQ7+GHcNlniUtMYZbiAb3iqopKYh7lY+9vGqBEXiR0thnleJUabotMe/c21tpOwN5MfQdsTH8DTYw9Vo/CswsbQCInf9fEjgn8PScsdVTSfsztEiGkAbx/KMVeNCcYtPu/oJ9quMlqgptTpzpkyoJEzGkjmUjwPmDhNknMgrIO0sLfPoYvHh0jFNWzWRq1IqIC1wblbnaSCDbp9MaPkqVNKpomVFwBJOoQdOrrZh+7g2uqGxTUEkoku3GASadQPEwxm43+FBY9oJ8L3wVnq9CmgahmKzEqQVKABegkrpKG5ixmPEErsw8MXJOom5iSL39Ytf9cC0oqVEA21bbSJHcdcUS10aPxpVbPtWoYuzMQbyZN4A8e2Mhm+YNEhTNzH1FxPfBNJWJ2U3vqle5IG0tuY/lj6iGNWk8ptzHredLSQp67Tq3thkgSq9FTw5FTnQkowDCWupAkqxjvHnOGGZzjFRVp6mphQS33LmAWiwiR+4xNZHP8oppR0QOYhzLsRzGGOmCuo6QBC3k4aLnlq0iltC8oQEKRfoR5RtEDpuZODTM/Ft0xbx1V1SKdzdlBsTHaLGJuN59cCO1wVtKyCVgkDf7sjY+Fjj9UyhDcgNSGIIZTIgCFJm5iYg9NumCVoFwsqQIghCrARuxJa+wkx3mcVSSNFqNMFo5vS4KwWB5GuYJ2uLHpf+8R1IwyqcTRkeeWtEaaqa1UjVEUzygm32jAgAWEk4ATh6qGDlgwiAyiB3lkLSLz028cMeHcMok8jWK7EsoYw0RqU2E6Y6yb450wcOb9KBaNB4dlI0kaXiDYhQwgwDMggDYbbxgNcpIsJXaYaAe0kAT/IYusl7AVaiBveqzGAv3BGoljHUz92Nu2N+IexWYVdLozIPw7elrifD88MnRqUDzxMh2H78cbfwgJ3+v9MUlf2cK91PXc/p698D1OGMm4t4T+v7tjrKcKYoHD7jaMaplII289pwcDA/Yxyxnp9MdbG4pGa5X9zbH4hfCLTfGgk2O377XxtV4NXB/wCRWJjUAKbEkX7LJ2/dsLpgcuPbGmZ4Vk6ir7p3pOQIVyrBpsLEhhJBE7WMCxwTrNMQrkhGFyRYxO8AH7oPp4YnqNV0f3ZkE3hhpIYdwRM2I2/PFHw2opswfTfVyr1BU8wHlYx3F5nJnclrwYJwc3xbtePkeUa5r0RfnneFMQR3sfH1xhxClKksAy2JGgMJvJ3IWCN9+0YAyWX081GoKik8wMe8UWJGgMdW0iCZLCxscP6tQCG1BZPSSSZG4Hc9JxPdqmedjlx9Pj4JL/hyglqUFyAdJaWQXkgtczazXAMzj8/CcyAGNPSvnuLGwIk26X/KKHKZWkaorAAlSRotBNzboDuQfE9cEvR94RWJly0UxFlPmZJt0jfqIsZpt2jm1KX/AKIuEezVRh7xz7pegN2PnqICwem+4thkv8OlUsNTVDeTUIBB6jTCsDbwn5YwzfEXrqwZ1jYujSAIHwoJJG2/YibSQq3s9FMMGMj4tY3W8QApMzEefWwwiV9CyVOr/o1zPthSq1zqp6qYMHWsMJiCrLe4EaTG03vgxKyV1aEJA1H3ZI1KFI5g5gDt0me28zneGNTnUCIGoEC2ox96xIg7dI2wLQquBqSQEgyR94AEEjqJiLePXC/j2vo6WO+h7n+OUp0ISjgQAyWHgSPhMiSCDv8AJxwUkqA8wOUEG0+I0mT69TiPo5gZl1WsCKgIRNPVVQ/FUIMksBBg3nvOKDJp/D6pzCtAkIQVYHxYFlEeAaZw2XrYJx9NeTfj+SVmOmrdjcQSCZuBB7+BtiXzPDzzFiFgyDNiAIgdJkme153xQLn1dY06T8XK2pSDuCRJHS0DaMDjO+8ZkZV0mZaLTtYCIm1vinGeMnGXQcTfVCz2cqe7koptJZuoXaFt21Ekbzv0wxp15F2G56KdiRMte/jjTM55KYI92pOoaC1JYVeqEiDIixkW3mDhXTqkiQsA7AC2/TBb5M1JxXR//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6638040" y="6477000"/>
            <a:ext cx="2362200" cy="276999"/>
          </a:xfrm>
          <a:prstGeom prst="rect">
            <a:avLst/>
          </a:prstGeom>
          <a:noFill/>
        </p:spPr>
        <p:txBody>
          <a:bodyPr wrap="square" rtlCol="0">
            <a:spAutoFit/>
          </a:bodyPr>
          <a:lstStyle/>
          <a:p>
            <a:r>
              <a:rPr lang="en-US" sz="1200" dirty="0" smtClean="0"/>
              <a:t>Source:  FTI Report, p. 113-15</a:t>
            </a:r>
            <a:endParaRPr lang="en-US" sz="1200" dirty="0"/>
          </a:p>
        </p:txBody>
      </p:sp>
    </p:spTree>
    <p:extLst>
      <p:ext uri="{BB962C8B-B14F-4D97-AF65-F5344CB8AC3E}">
        <p14:creationId xmlns:p14="http://schemas.microsoft.com/office/powerpoint/2010/main" val="7198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FTI Recommendations</a:t>
            </a:r>
            <a:endParaRPr lang="en-US" dirty="0"/>
          </a:p>
        </p:txBody>
      </p:sp>
      <p:sp>
        <p:nvSpPr>
          <p:cNvPr id="3" name="Content Placeholder 2"/>
          <p:cNvSpPr>
            <a:spLocks noGrp="1"/>
          </p:cNvSpPr>
          <p:nvPr>
            <p:ph idx="1"/>
          </p:nvPr>
        </p:nvSpPr>
        <p:spPr>
          <a:xfrm>
            <a:off x="510922" y="889458"/>
            <a:ext cx="7716837" cy="5715000"/>
          </a:xfrm>
        </p:spPr>
        <p:txBody>
          <a:bodyPr/>
          <a:lstStyle/>
          <a:p>
            <a:pPr marL="342900" lvl="1" indent="-342900">
              <a:buFont typeface="Wingdings" charset="2"/>
              <a:buChar char="§"/>
            </a:pPr>
            <a:r>
              <a:rPr lang="en-US" sz="1800" b="1" dirty="0" smtClean="0">
                <a:solidFill>
                  <a:srgbClr val="000000"/>
                </a:solidFill>
                <a:cs typeface="Arial"/>
              </a:rPr>
              <a:t>Measure </a:t>
            </a:r>
            <a:r>
              <a:rPr lang="en-US" sz="1800" b="1" dirty="0">
                <a:solidFill>
                  <a:srgbClr val="000000"/>
                </a:solidFill>
                <a:cs typeface="Arial"/>
              </a:rPr>
              <a:t>and </a:t>
            </a:r>
            <a:r>
              <a:rPr lang="en-US" sz="1800" b="1" dirty="0" smtClean="0">
                <a:solidFill>
                  <a:srgbClr val="000000"/>
                </a:solidFill>
                <a:cs typeface="Arial"/>
              </a:rPr>
              <a:t>Manage Costs</a:t>
            </a:r>
          </a:p>
          <a:p>
            <a:pPr marL="742950" lvl="2" indent="-342900">
              <a:buFont typeface="Arial"/>
              <a:buChar char="•"/>
            </a:pPr>
            <a:r>
              <a:rPr lang="en-US" sz="1800" dirty="0" smtClean="0">
                <a:solidFill>
                  <a:srgbClr val="000000"/>
                </a:solidFill>
                <a:cs typeface="Arial"/>
              </a:rPr>
              <a:t>Establish data and process integrity</a:t>
            </a:r>
          </a:p>
          <a:p>
            <a:pPr marL="742950" lvl="2" indent="-342900">
              <a:buFont typeface="Arial"/>
              <a:buChar char="•"/>
            </a:pPr>
            <a:r>
              <a:rPr lang="en-US" sz="1800" dirty="0" smtClean="0">
                <a:solidFill>
                  <a:srgbClr val="000000"/>
                </a:solidFill>
                <a:cs typeface="Arial"/>
              </a:rPr>
              <a:t>Track and report expenses by function at unit level</a:t>
            </a:r>
          </a:p>
          <a:p>
            <a:pPr marL="742950" lvl="2" indent="-342900">
              <a:spcAft>
                <a:spcPts val="36"/>
              </a:spcAft>
              <a:buFont typeface="Arial"/>
              <a:buChar char="•"/>
            </a:pPr>
            <a:r>
              <a:rPr lang="en-US" sz="1800" dirty="0" smtClean="0">
                <a:solidFill>
                  <a:srgbClr val="000000"/>
                </a:solidFill>
                <a:cs typeface="Arial"/>
              </a:rPr>
              <a:t>Zero-base infrastructure and maintenance projects</a:t>
            </a:r>
          </a:p>
          <a:p>
            <a:pPr marL="742950" lvl="2" indent="-342900">
              <a:spcAft>
                <a:spcPts val="36"/>
              </a:spcAft>
              <a:buFont typeface="Arial"/>
              <a:buChar char="•"/>
            </a:pPr>
            <a:endParaRPr lang="en-US" sz="800" dirty="0" smtClean="0">
              <a:solidFill>
                <a:srgbClr val="000000"/>
              </a:solidFill>
              <a:cs typeface="Arial"/>
            </a:endParaRPr>
          </a:p>
          <a:p>
            <a:pPr marL="342900" lvl="1" indent="-342900">
              <a:buFont typeface="Wingdings" charset="2"/>
              <a:buChar char="§"/>
            </a:pPr>
            <a:r>
              <a:rPr lang="en-US" sz="1800" b="1" dirty="0" smtClean="0">
                <a:solidFill>
                  <a:srgbClr val="000000"/>
                </a:solidFill>
                <a:cs typeface="Arial"/>
              </a:rPr>
              <a:t>Accelerate Revenue Growth</a:t>
            </a:r>
          </a:p>
          <a:p>
            <a:pPr marL="742950" lvl="2" indent="-342900">
              <a:buFont typeface="Arial"/>
              <a:buChar char="•"/>
            </a:pPr>
            <a:r>
              <a:rPr lang="en-US" sz="1800" dirty="0" smtClean="0">
                <a:solidFill>
                  <a:srgbClr val="000000"/>
                </a:solidFill>
                <a:cs typeface="Arial"/>
              </a:rPr>
              <a:t>Identify most </a:t>
            </a:r>
            <a:r>
              <a:rPr lang="en-US" sz="1800" dirty="0" err="1" smtClean="0">
                <a:solidFill>
                  <a:srgbClr val="000000"/>
                </a:solidFill>
                <a:cs typeface="Arial"/>
              </a:rPr>
              <a:t>growable</a:t>
            </a:r>
            <a:r>
              <a:rPr lang="en-US" sz="1800" dirty="0" smtClean="0">
                <a:solidFill>
                  <a:srgbClr val="000000"/>
                </a:solidFill>
                <a:cs typeface="Arial"/>
              </a:rPr>
              <a:t> revenue sources</a:t>
            </a:r>
          </a:p>
          <a:p>
            <a:pPr marL="742950" lvl="2" indent="-342900">
              <a:buFont typeface="Arial"/>
              <a:buChar char="•"/>
            </a:pPr>
            <a:r>
              <a:rPr lang="en-US" sz="1800" dirty="0" smtClean="0">
                <a:solidFill>
                  <a:srgbClr val="000000"/>
                </a:solidFill>
                <a:cs typeface="Arial"/>
              </a:rPr>
              <a:t>Develop cost-recovery mindset</a:t>
            </a:r>
            <a:endParaRPr lang="en-US" sz="1800" dirty="0">
              <a:solidFill>
                <a:srgbClr val="000000"/>
              </a:solidFill>
              <a:cs typeface="Arial"/>
            </a:endParaRPr>
          </a:p>
          <a:p>
            <a:pPr marL="742950" lvl="2" indent="-342900">
              <a:spcAft>
                <a:spcPts val="24"/>
              </a:spcAft>
              <a:buFont typeface="Arial"/>
              <a:buChar char="•"/>
            </a:pPr>
            <a:r>
              <a:rPr lang="en-US" sz="1800" dirty="0" smtClean="0">
                <a:solidFill>
                  <a:srgbClr val="000000"/>
                </a:solidFill>
              </a:rPr>
              <a:t>Stay true to DPR mission and expand access</a:t>
            </a:r>
            <a:endParaRPr lang="en-US" sz="1800" dirty="0">
              <a:solidFill>
                <a:srgbClr val="000000"/>
              </a:solidFill>
            </a:endParaRPr>
          </a:p>
          <a:p>
            <a:pPr marL="742950" lvl="2" indent="-342900">
              <a:spcAft>
                <a:spcPts val="24"/>
              </a:spcAft>
              <a:buFont typeface="Arial"/>
              <a:buChar char="•"/>
            </a:pPr>
            <a:endParaRPr lang="en-US" sz="800" b="1" dirty="0" smtClean="0">
              <a:solidFill>
                <a:srgbClr val="000000"/>
              </a:solidFill>
              <a:cs typeface="Arial"/>
            </a:endParaRPr>
          </a:p>
          <a:p>
            <a:pPr marL="84582" lvl="1">
              <a:buFont typeface="Wingdings" charset="2"/>
              <a:buChar char="§"/>
            </a:pPr>
            <a:r>
              <a:rPr lang="en-US" sz="1800" b="1" dirty="0" smtClean="0">
                <a:solidFill>
                  <a:srgbClr val="000000"/>
                </a:solidFill>
                <a:cs typeface="Arial"/>
              </a:rPr>
              <a:t>Expand Partnerships </a:t>
            </a:r>
          </a:p>
          <a:p>
            <a:pPr marL="742950" lvl="2" indent="-342900">
              <a:buFont typeface="Arial"/>
              <a:buChar char="•"/>
            </a:pPr>
            <a:r>
              <a:rPr lang="en-US" sz="1800" dirty="0" smtClean="0">
                <a:solidFill>
                  <a:srgbClr val="000000"/>
                </a:solidFill>
                <a:cs typeface="Arial"/>
              </a:rPr>
              <a:t>Base on DPR need, park and partner characteristics</a:t>
            </a:r>
          </a:p>
          <a:p>
            <a:pPr marL="742950" lvl="2" indent="-342900">
              <a:buFont typeface="Arial"/>
              <a:buChar char="•"/>
            </a:pPr>
            <a:r>
              <a:rPr lang="en-US" sz="1800" dirty="0" smtClean="0">
                <a:solidFill>
                  <a:srgbClr val="000000"/>
                </a:solidFill>
                <a:cs typeface="Arial"/>
              </a:rPr>
              <a:t>Leverage nonprofits, </a:t>
            </a:r>
            <a:r>
              <a:rPr lang="en-US" sz="1800" dirty="0" err="1" smtClean="0">
                <a:solidFill>
                  <a:srgbClr val="000000"/>
                </a:solidFill>
                <a:cs typeface="Arial"/>
              </a:rPr>
              <a:t>esp</a:t>
            </a:r>
            <a:r>
              <a:rPr lang="en-US" sz="1800" dirty="0" smtClean="0">
                <a:solidFill>
                  <a:srgbClr val="000000"/>
                </a:solidFill>
                <a:cs typeface="Arial"/>
              </a:rPr>
              <a:t> in historic parks</a:t>
            </a:r>
          </a:p>
          <a:p>
            <a:pPr marL="742950" lvl="2" indent="-342900">
              <a:spcAft>
                <a:spcPts val="24"/>
              </a:spcAft>
              <a:buFont typeface="Arial"/>
              <a:buChar char="•"/>
            </a:pPr>
            <a:r>
              <a:rPr lang="en-US" sz="1800" dirty="0" smtClean="0">
                <a:solidFill>
                  <a:srgbClr val="000000"/>
                </a:solidFill>
              </a:rPr>
              <a:t>Develop partner management expertise</a:t>
            </a:r>
          </a:p>
          <a:p>
            <a:pPr marL="742950" lvl="2" indent="-342900">
              <a:spcAft>
                <a:spcPts val="24"/>
              </a:spcAft>
              <a:buFont typeface="Arial"/>
              <a:buChar char="•"/>
            </a:pPr>
            <a:endParaRPr lang="en-US" sz="800" dirty="0" smtClean="0">
              <a:solidFill>
                <a:srgbClr val="000000"/>
              </a:solidFill>
              <a:cs typeface="Arial"/>
            </a:endParaRPr>
          </a:p>
          <a:p>
            <a:pPr marL="84582" lvl="1">
              <a:buFont typeface="Wingdings" charset="2"/>
              <a:buChar char="§"/>
            </a:pPr>
            <a:r>
              <a:rPr lang="en-US" sz="1800" b="1" dirty="0" smtClean="0">
                <a:solidFill>
                  <a:srgbClr val="000000"/>
                </a:solidFill>
                <a:cs typeface="Arial"/>
              </a:rPr>
              <a:t>Identify Stable Funding </a:t>
            </a:r>
          </a:p>
          <a:p>
            <a:pPr marL="742950" lvl="2" indent="-342900">
              <a:buFont typeface="Arial"/>
              <a:buChar char="•"/>
            </a:pPr>
            <a:r>
              <a:rPr lang="en-US" sz="1800" dirty="0" smtClean="0">
                <a:solidFill>
                  <a:srgbClr val="000000"/>
                </a:solidFill>
                <a:cs typeface="Arial"/>
              </a:rPr>
              <a:t>No solution without sustained public funding</a:t>
            </a:r>
            <a:endParaRPr lang="en-US" sz="1800" dirty="0">
              <a:solidFill>
                <a:srgbClr val="000000"/>
              </a:solidFill>
              <a:cs typeface="Arial"/>
            </a:endParaRPr>
          </a:p>
          <a:p>
            <a:pPr marL="285750" lvl="2" indent="-285750">
              <a:spcBef>
                <a:spcPts val="0"/>
              </a:spcBef>
              <a:spcAft>
                <a:spcPts val="600"/>
              </a:spcAft>
              <a:buFont typeface="Wingdings" charset="2"/>
              <a:buChar char="§"/>
            </a:pPr>
            <a:endParaRPr lang="en-US" sz="1800" dirty="0">
              <a:solidFill>
                <a:srgbClr val="000000"/>
              </a:solidFill>
              <a:cs typeface="Arial"/>
            </a:endParaRPr>
          </a:p>
          <a:p>
            <a:pPr marL="91440">
              <a:spcBef>
                <a:spcPts val="0"/>
              </a:spcBef>
              <a:spcAft>
                <a:spcPts val="600"/>
              </a:spcAft>
              <a:buFont typeface="Wingdings" charset="2"/>
              <a:buChar char="§"/>
            </a:pPr>
            <a:endParaRPr lang="en-US" sz="1800" dirty="0">
              <a:solidFill>
                <a:srgbClr val="000000"/>
              </a:solidFill>
              <a:cs typeface="Arial"/>
            </a:endParaRPr>
          </a:p>
        </p:txBody>
      </p:sp>
      <p:sp>
        <p:nvSpPr>
          <p:cNvPr id="4" name="TextBox 3"/>
          <p:cNvSpPr txBox="1"/>
          <p:nvPr/>
        </p:nvSpPr>
        <p:spPr>
          <a:xfrm>
            <a:off x="4411151" y="6587065"/>
            <a:ext cx="4724399" cy="276999"/>
          </a:xfrm>
          <a:prstGeom prst="rect">
            <a:avLst/>
          </a:prstGeom>
          <a:noFill/>
        </p:spPr>
        <p:txBody>
          <a:bodyPr wrap="square" rtlCol="0">
            <a:spAutoFit/>
          </a:bodyPr>
          <a:lstStyle/>
          <a:p>
            <a:r>
              <a:rPr lang="en-US" sz="1200" dirty="0" smtClean="0"/>
              <a:t>Source:  FTI Report, pp. 7-9; 29-31; 56-59; 78-80; 99-100; 113-15    </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0000"/>
                    <a:lumOff val="80000"/>
                  </a:schemeClr>
                </a:solidFill>
              </a:rPr>
              <a:t>Key Observations</a:t>
            </a:r>
            <a:endParaRPr lang="en-US" dirty="0">
              <a:solidFill>
                <a:schemeClr val="bg2">
                  <a:lumMod val="20000"/>
                  <a:lumOff val="80000"/>
                </a:schemeClr>
              </a:solidFill>
            </a:endParaRPr>
          </a:p>
        </p:txBody>
      </p:sp>
      <p:sp>
        <p:nvSpPr>
          <p:cNvPr id="13" name="Content Placeholder 12"/>
          <p:cNvSpPr>
            <a:spLocks noGrp="1"/>
          </p:cNvSpPr>
          <p:nvPr>
            <p:ph idx="1"/>
          </p:nvPr>
        </p:nvSpPr>
        <p:spPr>
          <a:xfrm>
            <a:off x="533400" y="914400"/>
            <a:ext cx="7716837" cy="5410200"/>
          </a:xfrm>
        </p:spPr>
        <p:txBody>
          <a:bodyPr/>
          <a:lstStyle/>
          <a:p>
            <a:pPr>
              <a:lnSpc>
                <a:spcPct val="100000"/>
              </a:lnSpc>
            </a:pPr>
            <a:r>
              <a:rPr lang="en-US" sz="2000" dirty="0" smtClean="0"/>
              <a:t>Funding</a:t>
            </a:r>
          </a:p>
          <a:p>
            <a:pPr lvl="1">
              <a:lnSpc>
                <a:spcPct val="100000"/>
              </a:lnSpc>
            </a:pPr>
            <a:r>
              <a:rPr lang="en-US" sz="1600" dirty="0" smtClean="0"/>
              <a:t>Operating fund levels stabilized, but bonds almost depleted</a:t>
            </a:r>
          </a:p>
          <a:p>
            <a:pPr lvl="1">
              <a:lnSpc>
                <a:spcPct val="100000"/>
              </a:lnSpc>
            </a:pPr>
            <a:r>
              <a:rPr lang="en-US" sz="1600" dirty="0" smtClean="0"/>
              <a:t>Growing gap between funding and need</a:t>
            </a:r>
          </a:p>
          <a:p>
            <a:pPr>
              <a:lnSpc>
                <a:spcPct val="100000"/>
              </a:lnSpc>
            </a:pPr>
            <a:r>
              <a:rPr lang="en-US" sz="2000" dirty="0" smtClean="0"/>
              <a:t>Expenditures</a:t>
            </a:r>
          </a:p>
          <a:p>
            <a:pPr lvl="1">
              <a:lnSpc>
                <a:spcPct val="100000"/>
              </a:lnSpc>
            </a:pPr>
            <a:r>
              <a:rPr lang="en-US" sz="1550" dirty="0" smtClean="0"/>
              <a:t>Data issues limiting robust analysis</a:t>
            </a:r>
          </a:p>
          <a:p>
            <a:pPr lvl="1">
              <a:lnSpc>
                <a:spcPct val="100000"/>
              </a:lnSpc>
            </a:pPr>
            <a:r>
              <a:rPr lang="en-US" sz="1550" dirty="0" smtClean="0"/>
              <a:t>Disproportion of HQ expenses/staff versus Field</a:t>
            </a:r>
          </a:p>
          <a:p>
            <a:pPr>
              <a:lnSpc>
                <a:spcPct val="100000"/>
              </a:lnSpc>
            </a:pPr>
            <a:r>
              <a:rPr lang="en-US" sz="2000" dirty="0" smtClean="0"/>
              <a:t>Maintenance &amp; Infrastructure</a:t>
            </a:r>
          </a:p>
          <a:p>
            <a:pPr lvl="1">
              <a:lnSpc>
                <a:spcPct val="100000"/>
              </a:lnSpc>
            </a:pPr>
            <a:r>
              <a:rPr lang="en-US" sz="1550" dirty="0" smtClean="0"/>
              <a:t>De </a:t>
            </a:r>
            <a:r>
              <a:rPr lang="en-US" sz="1550" dirty="0" err="1" smtClean="0"/>
              <a:t>minimis</a:t>
            </a:r>
            <a:r>
              <a:rPr lang="en-US" sz="1550" dirty="0" smtClean="0"/>
              <a:t> spend against massive need</a:t>
            </a:r>
          </a:p>
          <a:p>
            <a:pPr lvl="1">
              <a:lnSpc>
                <a:spcPct val="100000"/>
              </a:lnSpc>
            </a:pPr>
            <a:r>
              <a:rPr lang="en-US" sz="1550" dirty="0" smtClean="0"/>
              <a:t>Planning process needs wholesale revamping</a:t>
            </a:r>
          </a:p>
          <a:p>
            <a:pPr>
              <a:lnSpc>
                <a:spcPct val="100000"/>
              </a:lnSpc>
            </a:pPr>
            <a:r>
              <a:rPr lang="en-US" sz="2000" dirty="0" smtClean="0"/>
              <a:t>Park Revenue</a:t>
            </a:r>
          </a:p>
          <a:p>
            <a:pPr lvl="1">
              <a:lnSpc>
                <a:spcPct val="100000"/>
              </a:lnSpc>
            </a:pPr>
            <a:r>
              <a:rPr lang="en-US" sz="1550" dirty="0" smtClean="0"/>
              <a:t>High concentration of revenue-producing parks</a:t>
            </a:r>
          </a:p>
          <a:p>
            <a:pPr lvl="1">
              <a:lnSpc>
                <a:spcPct val="100000"/>
              </a:lnSpc>
            </a:pPr>
            <a:r>
              <a:rPr lang="en-US" sz="1550" dirty="0" smtClean="0"/>
              <a:t>Few parks cover direct expenses; none cover all-in costs</a:t>
            </a:r>
          </a:p>
          <a:p>
            <a:pPr>
              <a:lnSpc>
                <a:spcPct val="100000"/>
              </a:lnSpc>
            </a:pPr>
            <a:r>
              <a:rPr lang="en-US" sz="2000" dirty="0" smtClean="0"/>
              <a:t>Partnerships</a:t>
            </a:r>
          </a:p>
          <a:p>
            <a:pPr lvl="1">
              <a:lnSpc>
                <a:spcPct val="100000"/>
              </a:lnSpc>
            </a:pPr>
            <a:r>
              <a:rPr lang="en-US" sz="1550" dirty="0" smtClean="0"/>
              <a:t>Operating partnerships as source of efficiency and innovation</a:t>
            </a:r>
          </a:p>
        </p:txBody>
      </p:sp>
    </p:spTree>
    <p:extLst>
      <p:ext uri="{BB962C8B-B14F-4D97-AF65-F5344CB8AC3E}">
        <p14:creationId xmlns:p14="http://schemas.microsoft.com/office/powerpoint/2010/main" val="246321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772400" cy="685800"/>
          </a:xfrm>
        </p:spPr>
        <p:txBody>
          <a:bodyPr/>
          <a:lstStyle/>
          <a:p>
            <a:r>
              <a:rPr lang="en-US" dirty="0" smtClean="0">
                <a:solidFill>
                  <a:schemeClr val="bg2">
                    <a:lumMod val="20000"/>
                    <a:lumOff val="80000"/>
                  </a:schemeClr>
                </a:solidFill>
              </a:rPr>
              <a:t>DPR Support – </a:t>
            </a:r>
            <a:r>
              <a:rPr lang="en-US" dirty="0">
                <a:solidFill>
                  <a:schemeClr val="bg2">
                    <a:lumMod val="20000"/>
                    <a:lumOff val="80000"/>
                  </a:schemeClr>
                </a:solidFill>
              </a:rPr>
              <a:t>Funding Sources </a:t>
            </a:r>
          </a:p>
        </p:txBody>
      </p:sp>
      <p:sp>
        <p:nvSpPr>
          <p:cNvPr id="5" name="TextBox 4"/>
          <p:cNvSpPr txBox="1"/>
          <p:nvPr/>
        </p:nvSpPr>
        <p:spPr>
          <a:xfrm>
            <a:off x="6781800" y="6477000"/>
            <a:ext cx="2362200" cy="276999"/>
          </a:xfrm>
          <a:prstGeom prst="rect">
            <a:avLst/>
          </a:prstGeom>
          <a:noFill/>
        </p:spPr>
        <p:txBody>
          <a:bodyPr wrap="square" rtlCol="0">
            <a:spAutoFit/>
          </a:bodyPr>
          <a:lstStyle/>
          <a:p>
            <a:r>
              <a:rPr lang="en-US" sz="1200" dirty="0" smtClean="0"/>
              <a:t>Source:  FTI Report, p. 40</a:t>
            </a:r>
            <a:endParaRPr lang="en-US" sz="1200"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077200" cy="486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272717" y="1416552"/>
            <a:ext cx="533400" cy="276999"/>
          </a:xfrm>
          <a:prstGeom prst="rect">
            <a:avLst/>
          </a:prstGeom>
          <a:noFill/>
        </p:spPr>
        <p:txBody>
          <a:bodyPr wrap="square" rtlCol="0">
            <a:spAutoFit/>
          </a:bodyPr>
          <a:lstStyle/>
          <a:p>
            <a:r>
              <a:rPr lang="en-US" sz="1200" dirty="0" smtClean="0"/>
              <a:t>404</a:t>
            </a:r>
            <a:endParaRPr lang="en-US" sz="1200" dirty="0"/>
          </a:p>
        </p:txBody>
      </p:sp>
      <p:sp>
        <p:nvSpPr>
          <p:cNvPr id="12" name="TextBox 11"/>
          <p:cNvSpPr txBox="1"/>
          <p:nvPr/>
        </p:nvSpPr>
        <p:spPr>
          <a:xfrm>
            <a:off x="5912356" y="1611438"/>
            <a:ext cx="838200" cy="276999"/>
          </a:xfrm>
          <a:prstGeom prst="rect">
            <a:avLst/>
          </a:prstGeom>
          <a:noFill/>
        </p:spPr>
        <p:txBody>
          <a:bodyPr wrap="square" rtlCol="0">
            <a:spAutoFit/>
          </a:bodyPr>
          <a:lstStyle/>
          <a:p>
            <a:r>
              <a:rPr lang="en-US" sz="1200" dirty="0" smtClean="0"/>
              <a:t>374</a:t>
            </a:r>
            <a:endParaRPr lang="en-US" sz="1200" dirty="0"/>
          </a:p>
        </p:txBody>
      </p:sp>
      <p:sp>
        <p:nvSpPr>
          <p:cNvPr id="13" name="TextBox 12"/>
          <p:cNvSpPr txBox="1"/>
          <p:nvPr/>
        </p:nvSpPr>
        <p:spPr>
          <a:xfrm>
            <a:off x="4540756" y="1447800"/>
            <a:ext cx="838200" cy="276999"/>
          </a:xfrm>
          <a:prstGeom prst="rect">
            <a:avLst/>
          </a:prstGeom>
          <a:noFill/>
        </p:spPr>
        <p:txBody>
          <a:bodyPr wrap="square" rtlCol="0">
            <a:spAutoFit/>
          </a:bodyPr>
          <a:lstStyle/>
          <a:p>
            <a:r>
              <a:rPr lang="en-US" sz="1200" dirty="0" smtClean="0"/>
              <a:t>388</a:t>
            </a:r>
            <a:endParaRPr lang="en-US" sz="1200" dirty="0"/>
          </a:p>
        </p:txBody>
      </p:sp>
      <p:sp>
        <p:nvSpPr>
          <p:cNvPr id="14" name="TextBox 13"/>
          <p:cNvSpPr txBox="1"/>
          <p:nvPr/>
        </p:nvSpPr>
        <p:spPr>
          <a:xfrm>
            <a:off x="3182868" y="1653924"/>
            <a:ext cx="838200" cy="276999"/>
          </a:xfrm>
          <a:prstGeom prst="rect">
            <a:avLst/>
          </a:prstGeom>
          <a:noFill/>
        </p:spPr>
        <p:txBody>
          <a:bodyPr wrap="square" rtlCol="0">
            <a:spAutoFit/>
          </a:bodyPr>
          <a:lstStyle/>
          <a:p>
            <a:r>
              <a:rPr lang="en-US" sz="1200" dirty="0" smtClean="0"/>
              <a:t>365</a:t>
            </a:r>
            <a:endParaRPr lang="en-US" sz="1200" dirty="0"/>
          </a:p>
        </p:txBody>
      </p:sp>
      <p:sp>
        <p:nvSpPr>
          <p:cNvPr id="15" name="TextBox 14"/>
          <p:cNvSpPr txBox="1"/>
          <p:nvPr/>
        </p:nvSpPr>
        <p:spPr>
          <a:xfrm>
            <a:off x="1808795" y="1696410"/>
            <a:ext cx="838200" cy="276999"/>
          </a:xfrm>
          <a:prstGeom prst="rect">
            <a:avLst/>
          </a:prstGeom>
          <a:noFill/>
        </p:spPr>
        <p:txBody>
          <a:bodyPr wrap="square" rtlCol="0">
            <a:spAutoFit/>
          </a:bodyPr>
          <a:lstStyle/>
          <a:p>
            <a:r>
              <a:rPr lang="en-US" sz="1200" dirty="0" smtClean="0"/>
              <a:t>355</a:t>
            </a:r>
            <a:endParaRPr lang="en-US" sz="1200" dirty="0"/>
          </a:p>
        </p:txBody>
      </p:sp>
    </p:spTree>
    <p:extLst>
      <p:ext uri="{BB962C8B-B14F-4D97-AF65-F5344CB8AC3E}">
        <p14:creationId xmlns:p14="http://schemas.microsoft.com/office/powerpoint/2010/main" val="157876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Funding</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1"/>
            <a:ext cx="831301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81800" y="6477000"/>
            <a:ext cx="2362200" cy="276999"/>
          </a:xfrm>
          <a:prstGeom prst="rect">
            <a:avLst/>
          </a:prstGeom>
          <a:noFill/>
        </p:spPr>
        <p:txBody>
          <a:bodyPr wrap="square" rtlCol="0">
            <a:spAutoFit/>
          </a:bodyPr>
          <a:lstStyle/>
          <a:p>
            <a:r>
              <a:rPr lang="en-US" sz="1200" dirty="0" smtClean="0"/>
              <a:t>Source:  FTI Report, p. 51</a:t>
            </a:r>
            <a:endParaRPr lang="en-US" sz="1200" dirty="0"/>
          </a:p>
        </p:txBody>
      </p:sp>
      <p:sp>
        <p:nvSpPr>
          <p:cNvPr id="6" name="Rectangle 5"/>
          <p:cNvSpPr/>
          <p:nvPr/>
        </p:nvSpPr>
        <p:spPr>
          <a:xfrm>
            <a:off x="4038600" y="4038600"/>
            <a:ext cx="4724400" cy="304800"/>
          </a:xfrm>
          <a:prstGeom prst="rect">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314825" y="73025"/>
            <a:ext cx="13277850" cy="685800"/>
          </a:xfrm>
        </p:spPr>
        <p:txBody>
          <a:bodyPr/>
          <a:lstStyle/>
          <a:p>
            <a:r>
              <a:rPr lang="en-US" dirty="0" smtClean="0"/>
              <a:t>Expenditure Analysis – Challenges</a:t>
            </a:r>
            <a:endParaRPr lang="en-US" dirty="0"/>
          </a:p>
        </p:txBody>
      </p:sp>
      <p:sp>
        <p:nvSpPr>
          <p:cNvPr id="19" name="Content Placeholder 15"/>
          <p:cNvSpPr>
            <a:spLocks noGrp="1"/>
          </p:cNvSpPr>
          <p:nvPr>
            <p:ph idx="1"/>
          </p:nvPr>
        </p:nvSpPr>
        <p:spPr>
          <a:xfrm>
            <a:off x="1142999" y="1344930"/>
            <a:ext cx="7543801" cy="4598670"/>
          </a:xfrm>
        </p:spPr>
        <p:txBody>
          <a:bodyPr/>
          <a:lstStyle/>
          <a:p>
            <a:r>
              <a:rPr lang="en-US" sz="2000" dirty="0" smtClean="0"/>
              <a:t>Data Issues</a:t>
            </a:r>
          </a:p>
          <a:p>
            <a:pPr lvl="1"/>
            <a:r>
              <a:rPr lang="en-US" sz="2000" dirty="0" smtClean="0"/>
              <a:t>Unreadable or non-digital formats</a:t>
            </a:r>
          </a:p>
          <a:p>
            <a:pPr lvl="1"/>
            <a:r>
              <a:rPr lang="en-US" sz="2000" dirty="0" smtClean="0"/>
              <a:t>Unexplained variances</a:t>
            </a:r>
          </a:p>
          <a:p>
            <a:pPr lvl="1"/>
            <a:r>
              <a:rPr lang="en-US" sz="2000" dirty="0" smtClean="0"/>
              <a:t>Inaccessible data</a:t>
            </a:r>
          </a:p>
          <a:p>
            <a:r>
              <a:rPr lang="en-US" sz="2000" dirty="0" smtClean="0"/>
              <a:t>Process Issues</a:t>
            </a:r>
          </a:p>
          <a:p>
            <a:pPr lvl="1"/>
            <a:r>
              <a:rPr lang="en-US" sz="2000" dirty="0" smtClean="0"/>
              <a:t>Limited expense tracking within year</a:t>
            </a:r>
          </a:p>
          <a:p>
            <a:pPr lvl="1"/>
            <a:r>
              <a:rPr lang="en-US" sz="2000" dirty="0" smtClean="0"/>
              <a:t>Limited detail on type, function, location</a:t>
            </a:r>
          </a:p>
          <a:p>
            <a:pPr lvl="1"/>
            <a:r>
              <a:rPr lang="en-US" sz="2000" dirty="0" smtClean="0"/>
              <a:t>Not all program expenses tracked</a:t>
            </a:r>
          </a:p>
          <a:p>
            <a:pPr lvl="1"/>
            <a:endParaRPr lang="en-US" sz="1350" dirty="0" smtClean="0"/>
          </a:p>
        </p:txBody>
      </p:sp>
      <p:sp>
        <p:nvSpPr>
          <p:cNvPr id="20" name="TextBox 19"/>
          <p:cNvSpPr txBox="1"/>
          <p:nvPr/>
        </p:nvSpPr>
        <p:spPr>
          <a:xfrm>
            <a:off x="5842000" y="6477000"/>
            <a:ext cx="5207000" cy="276999"/>
          </a:xfrm>
          <a:prstGeom prst="rect">
            <a:avLst/>
          </a:prstGeom>
          <a:noFill/>
        </p:spPr>
        <p:txBody>
          <a:bodyPr wrap="square" rtlCol="0">
            <a:spAutoFit/>
          </a:bodyPr>
          <a:lstStyle/>
          <a:p>
            <a:r>
              <a:rPr lang="en-US" sz="1200" dirty="0" smtClean="0"/>
              <a:t>Source:  FTI Report, pp. 35-36; 59; 63-64</a:t>
            </a:r>
            <a:endParaRPr lang="en-US" sz="1200" dirty="0"/>
          </a:p>
        </p:txBody>
      </p:sp>
    </p:spTree>
    <p:extLst>
      <p:ext uri="{BB962C8B-B14F-4D97-AF65-F5344CB8AC3E}">
        <p14:creationId xmlns:p14="http://schemas.microsoft.com/office/powerpoint/2010/main" val="242120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Expenditures – Type &amp; Division</a:t>
            </a:r>
            <a:endParaRPr lang="en-US" dirty="0"/>
          </a:p>
        </p:txBody>
      </p:sp>
      <p:sp>
        <p:nvSpPr>
          <p:cNvPr id="3" name="TextBox 2"/>
          <p:cNvSpPr txBox="1"/>
          <p:nvPr/>
        </p:nvSpPr>
        <p:spPr>
          <a:xfrm>
            <a:off x="6629400" y="6477000"/>
            <a:ext cx="2362200" cy="276999"/>
          </a:xfrm>
          <a:prstGeom prst="rect">
            <a:avLst/>
          </a:prstGeom>
          <a:noFill/>
        </p:spPr>
        <p:txBody>
          <a:bodyPr wrap="square" rtlCol="0">
            <a:spAutoFit/>
          </a:bodyPr>
          <a:lstStyle/>
          <a:p>
            <a:r>
              <a:rPr lang="en-US" sz="1200" dirty="0" smtClean="0"/>
              <a:t>Source:  FTI Report, pp. 65; 67 </a:t>
            </a:r>
            <a:endParaRPr lang="en-US" sz="1200" dirty="0"/>
          </a:p>
        </p:txBody>
      </p:sp>
      <p:sp>
        <p:nvSpPr>
          <p:cNvPr id="10" name="Rectangle 9"/>
          <p:cNvSpPr/>
          <p:nvPr/>
        </p:nvSpPr>
        <p:spPr>
          <a:xfrm>
            <a:off x="990600" y="1143000"/>
            <a:ext cx="2743200" cy="646331"/>
          </a:xfrm>
          <a:prstGeom prst="rect">
            <a:avLst/>
          </a:prstGeom>
        </p:spPr>
        <p:txBody>
          <a:bodyPr wrap="square">
            <a:spAutoFit/>
          </a:bodyPr>
          <a:lstStyle/>
          <a:p>
            <a:pPr algn="ctr"/>
            <a:r>
              <a:rPr lang="en-US" b="1" dirty="0" smtClean="0"/>
              <a:t>Support Expenditures by Type - FY 2012-13</a:t>
            </a:r>
            <a:endParaRPr lang="en-US" b="1"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905000"/>
            <a:ext cx="7020186" cy="434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143000" y="6019800"/>
            <a:ext cx="2596192" cy="369332"/>
          </a:xfrm>
          <a:prstGeom prst="rect">
            <a:avLst/>
          </a:prstGeom>
        </p:spPr>
        <p:txBody>
          <a:bodyPr wrap="square">
            <a:spAutoFit/>
          </a:bodyPr>
          <a:lstStyle/>
          <a:p>
            <a:pPr algn="ctr"/>
            <a:r>
              <a:rPr lang="en-US" b="1" dirty="0" smtClean="0"/>
              <a:t>$374.4mm</a:t>
            </a:r>
            <a:endParaRPr lang="en-US" b="1" dirty="0"/>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057400"/>
            <a:ext cx="4879215" cy="413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638800" y="6019800"/>
            <a:ext cx="2596192" cy="369332"/>
          </a:xfrm>
          <a:prstGeom prst="rect">
            <a:avLst/>
          </a:prstGeom>
        </p:spPr>
        <p:txBody>
          <a:bodyPr wrap="square">
            <a:spAutoFit/>
          </a:bodyPr>
          <a:lstStyle/>
          <a:p>
            <a:pPr algn="ctr"/>
            <a:r>
              <a:rPr lang="en-US" b="1" dirty="0" smtClean="0"/>
              <a:t>$229.2mm</a:t>
            </a:r>
            <a:endParaRPr lang="en-US" b="1" dirty="0"/>
          </a:p>
        </p:txBody>
      </p:sp>
      <p:sp>
        <p:nvSpPr>
          <p:cNvPr id="15" name="Rectangle 14"/>
          <p:cNvSpPr/>
          <p:nvPr/>
        </p:nvSpPr>
        <p:spPr>
          <a:xfrm>
            <a:off x="4927596" y="1143000"/>
            <a:ext cx="3886200" cy="646331"/>
          </a:xfrm>
          <a:prstGeom prst="rect">
            <a:avLst/>
          </a:prstGeom>
        </p:spPr>
        <p:txBody>
          <a:bodyPr wrap="square">
            <a:spAutoFit/>
          </a:bodyPr>
          <a:lstStyle/>
          <a:p>
            <a:pPr algn="ctr"/>
            <a:r>
              <a:rPr lang="en-US" b="1" dirty="0" smtClean="0"/>
              <a:t>Personal Services Expenditures by Division - FY 2012-13</a:t>
            </a:r>
            <a:endParaRPr lang="en-US" b="1" dirty="0"/>
          </a:p>
        </p:txBody>
      </p:sp>
      <p:cxnSp>
        <p:nvCxnSpPr>
          <p:cNvPr id="16" name="Straight Connector 15"/>
          <p:cNvCxnSpPr/>
          <p:nvPr/>
        </p:nvCxnSpPr>
        <p:spPr>
          <a:xfrm flipV="1">
            <a:off x="4152900" y="2819400"/>
            <a:ext cx="1638300" cy="121920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152900" y="4025900"/>
            <a:ext cx="1638300" cy="138430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752600" y="2209800"/>
            <a:ext cx="228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765300" y="2365375"/>
            <a:ext cx="2286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553200" y="2667000"/>
            <a:ext cx="228600" cy="228600"/>
          </a:xfrm>
          <a:prstGeom prst="rect">
            <a:avLst/>
          </a:prstGeom>
          <a:solidFill>
            <a:srgbClr val="89A6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477000" y="4953000"/>
            <a:ext cx="228600" cy="228600"/>
          </a:xfrm>
          <a:prstGeom prst="rect">
            <a:avLst/>
          </a:prstGeom>
          <a:solidFill>
            <a:srgbClr val="913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94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4" grpId="0"/>
      <p:bldP spid="15" grpId="0"/>
      <p:bldP spid="4" grpId="0" animBg="1"/>
      <p:bldP spid="8"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025"/>
            <a:ext cx="9144000" cy="685800"/>
          </a:xfrm>
        </p:spPr>
        <p:txBody>
          <a:bodyPr/>
          <a:lstStyle/>
          <a:p>
            <a:r>
              <a:rPr lang="en-US" dirty="0" smtClean="0"/>
              <a:t>DPR Staffing</a:t>
            </a:r>
            <a:endParaRPr lang="en-US" sz="2200" dirty="0"/>
          </a:p>
        </p:txBody>
      </p:sp>
      <p:sp>
        <p:nvSpPr>
          <p:cNvPr id="6" name="AutoShape 2" descr="data:image/jpeg;base64,/9j/4AAQSkZJRgABAQAAAQABAAD/2wCEAAkGBxIREhQSEhQTFRMXGR4YGBcWFxggIBwdHR8dIBofJB0dHCogGRsxHR4aIjQiJSorLi4xGSEzODQuNzIvLiwBCgoKDgwOGBAQGzclHyQsLjc3NzIsNywwNy8uNDgsNS43NTAyNzQsNzcyNy00LDcxNy04NDctLCs3LCwwLzQwMP/AABEIAHgAmAMBIgACEQEDEQH/xAAcAAEAAQUBAQAAAAAAAAAAAAAABgMEBQcIAQL/xAA6EAACAQMCBAQEBQEGBwAAAAABAgMABBESIQUGMUETIlFhFDJxkQcjQlKBoQgVM0NisTVTc4LC0vD/xAAZAQEAAwEBAAAAAAAAAAAAAAAAAgQFAwH/xAAfEQEAAgEEAwEAAAAAAAAAAAAAAQIDBBESMSFBYSL/2gAMAwEAAhEDEQA/AN4UpSgUpSgUpSgUpSgUpSgUpSgUpSgUpSgUpSgUpSgUpSgUpSgUpSgUpSgUpSgUpSgUpSgUpSgUpSgUpSgVQu7xIhl2A9B3P0HeqHHOKxWkElxMcRxqWPqfQD1JOwrlfjH4gXlxfC+LYK5CR5OlU/ZjbI9T3O/pUMnLjPDv0lXbeOXTcf4gc28VRHeySFYlGSd2kx3OCNI+gzWkbznjicramvbnP+mVkH2QgVJuWPxKnM6pdBGidguQMFc7Z919Qe1QbjlsIrmeJeiSug+isQP9qq6W+flNM/fcTDtmrj2i2NJuD/inxW2wBctIo7TAP/U+b+tbX5J/Gq3umEN6gtpDsJAcxsfcneP+cj3rnSlXVd3EDXjEAZOwFaK/Arn9g68NuWypGLdj+kj/ACz7Y6emMdxjbnOVo81lPGilyV3jBwXUEFkB7Flyv80HtnzTaSuqRyE6ziN9DhHO5wshXQ5wD0PasjNexo8cbMA8mdCnq2kZbH0GPvWL4dzXYzGOKKeMyN5ViGzqQNw0eNUeO4YDHSojxuO8u7iW7tYI5VgIS3dptJVonJm0p4Z1B2HhnzLkJQbDe8QSLCWHiOrOq+qqVDH+Cy/ere44zAizOzgLAcSnB8pIBA99mHT1qMXfMdr8ZYXTzRxwzWsxRpGCglmtyBv+r29jVrxve34yAcHxkGRjb8uDffvQTK04tFJG0oLLGudRkVkxgZJ84G2O9WtjzPazOsauQz/4etHQSbZ8jMoEm2/lztVhzHw+RbUBmmugk0csilVLNGrAsoWNRrwBq04JbGO9WPM/HLa+tzbWc0c1zIVMXhkMY2VgRK37AhGcnHTHWgkF1zFaxTeBJKFk8owQ2AXOEBbGkEnYAner1L6MytAGHiqocp30sSAfcZBFa95iB+PvPEk02RFsLoBRkKfEKMWJ8seoYbbIDZyMGste8K+I4lclH8OeO3t2hlAyUJe4zkZ8yHADL3A7HBASebi0KmZWcAwIJJRv5VYMQfsjfavu84jFDCZ5HCxKuouegHrWvjcyu3GzPF4UosYldc5UkJdeZG/Uh7E4PY9KyXMLyXJt7OGCO5VY1muI5JNClSNMSE+G/VtTYwP8KgnNKjvI1zIbf4efae2PgyDVqzgAo2rSNWUK7gdc0oNb/wBpDjbKltZqcByZZPcLgIPpksf+0Voetlf2gWP96kHOBDHj+ta1oK1pbvK6xxqWdiAoHUk9K3BL+GsdxIbi5d0kkw0kcRXTr/UQxHQnfGOpO9fP4a8hNAUvZmBcrlI1AIUMOpb92D0HSpRzf8eIk+AVC5bzlsZC9sA7dev0rF1eqtfLFMVtvq/hwxWk2vG/xFeIfhLbMv5M0sb9teGX7AAj71rjmXle5sGAmXyt8si7q389j7GuirCOTw08bSZdI1lemrG+PbNOIcNjuI2hlUPGwwQf9/Y+9ccGuzY7bXnlDpk01LR+fEuXredo3V0JV1IZWHUEHII9812Vy/xdbmzhuiQqyRCRidgNst16AHNco868sPw64MTEtG3mjfHzL/7Doa3zyQkL8uol2xWBomV2GfKhYjOewHXPSt6tovEWjpmzE1naUxt+Z7GSKS4S4haKPAdwwwvpn09qrcH5gtbvWLaeKbRjVoYHGrOM+mcH7VjeWeIu1xPA7wzlEjf4iJQMhi4VHAJGsAZyDghs4XviU4hJHwtEgJ+JneSGHBGdTPJlhkgeVQzdR8tSeJXdcatoofiJJo1g/wCYSNO5wN/rtVpDzbYPE8y3UJijIDuHGFJ6AnsaxPJL/DSy2BhaBAomt0dlJ0fLIoKkg6XAPX/NFYEE/wBwcOIdUOqzw7AEKfFjwxBIyB1xkdKDYHCOL292hktpUlQHSWQ5Gdjj67iqV/x60t5VimnhilkwVV2Cluw69d9q94C7mM+JcRXLaj54kCgdNsB23/nvUb4/w2W6vri3jkijSWzjSUvGXOlnmHlGoKGxndsjcbUExmuEQqGYAudKgn5jgnA9TgE/was+L8etbQoLmeKHxM6PEYLqxjOM+mR96hfMcc9zO5toZJfglCW7h1C/EDSzltTAsNISPbPzSDY18cz8akml4dd2QRg9rcyYdGY+Gfhi+EBGtwM+TIyVxQbBN3GGRdS6pASgyPMFwSR6gAj71QfjFuI5JTNGI4iVkfUNKlfmBPTIO312qA8a4eQnCobCQyKsEoVlfDSxBItQVx8jsOjdvbrWfuZrGWxgEcgt4RIixEKB4UqNlFZWGEIddJVsb7dcUEj4bxGG5QSwSJIhyNSEEZHUexz2pWL5T4i0wnV/CZopfDM0IwspCqS2MnS2+kjU2CvXsPaDVX9pLg5za3ijy+aFz6H5k/8AP7CtH12bzRwKO/tZbWX5ZFwDjOluqsPcHBrkXmPgU9hcPbXC6ZF+zDswPdT60FnZXkkLrJExR1OQw7Ef/dK6d5d4gLu2huAMeIgYj0P6h981y3XSX4SWzDhVvq76yPoXOP6VR12KL1ifazprzWZhJRFX0I6uxDX2Iaz4wLU5EP5+5XF/aPGB+cmXiP8AqH6fo3T7VMOWeHrZWEEEhUCKJQ5YgAHHmyemMk1d2drvqPbpWJ/Ev/hd7/0j1/itTSUtSnlSz2i1vDL8KktRGfhjAIlJz4JTSDjJzp2Bxg17w+5tpt4HgkCE7xlG0luvy/KTv9ajHFrUobWO8FsLZ5z4nhRlIy2n8lXDEggvnqcEhB9b3jtvBHc2RhVEumk0gIAC0OPzg2BvGBg77BgnrVpxSDxIiFlzGR0WTK/qwNm9zjp12rz4aF4/D0RtGPLo0qVGO2Omx7VAuEsBwKxU4DarePSeusTKCuP3ZBGO2DV5wmKa3a5u4A0iG5lE8AySwDYDxjs4HVR849xuEoS4s7ZcBraFCx2BjQFhs3oCw2Bq/RVJ1gLkgDUMbjqN+43P3rVvK4iuLmybCSxO/FHUkAghp4ipwR6GskeI+BFeR2PyPMILUR4IErL+d4YyAVTDPgHGVcdsUE2e/toVUmSGNXJKkuihidyRvhjvk/WllNbSaTC0LYDFTGUOxPmIx2LDf3Fa24mEj4XxKxaF0FvCZLcTAFhC4OMHJ3Dq67HYafWsrzenhXM3hAxqLIazECGWM3A8Yrp3DBNR2oJja3NqX8KN7cyR58iMmpf3eUbr71ceBE4kXTGwY/mDCnJwM6h3OMde2Ki/NVjZR8OZ4kiTQmbVoVXUJSPyfDKjdi2AAM6s43rHcKguVub+6h80qTqs1vnyyqIIWIUnZJQWbS3Q50t2ZQnVokaroiCKqeXSmAF74wOnXp717Uc5FvUnN7NHnQ90SMgg7RRAggjKsCCCDuCKUEpqPc5cnWvFIvDuF8wzokXGpM+h9PY7VIaUHM3MP4L8Rt3xAFuYycBkwpHuysdv4Jrf/BODLbQRW67iJFTOOuBuf5OTWapUL0i3aVbbLVbeqiwDvValeRirBN5kqld2ySo0ciq6MMMrDII9xVWldEVO4gSRSjqrowwysAQR6EHY1Y8H5ftLTV8NBFCW+YooBOOmT1x7VkqUGNj5ftFnN0tvCLg9ZQg1b7E59cd+tX0ECpkIoXJLHA6k9T9aqUoMVxDlqznAE1tDIAzMA6KQGc5c79yRk+tXiWESmMrGg8MER4UDQDsQAOgwBVzSgtL3hkM2fFjR8qYzqAOUbGpfdTgbe1Vvhk1+LpHiadGrG+nOcZ9M71VpQYiz5YsoZTPFawJKc+dY1B36422P0rJQ2yIXKqFLnU5A+Y4AyfU4AH8CqtKClDbohYqoUudTYHU4AyfU4AH8V7VSlApSlApSlApSlApSlApSlApSlApSlApSlApSlApSlApSlApSlApSlApSlApSlApSlApSlApSlApSlApSlB//2Q=="/>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data:image/jpeg;base64,/9j/4AAQSkZJRgABAQAAAQABAAD/2wCEAAkGBhQSERUUExQVFRUWGBgZGBgXFxgYGhgYFxgYGBcYGBgYHCYfGBwkGhgaIC8gJCcpLCwsFx4xNTAqNSYrLCkBCQoKDgwOGg8PGiwkHyUvLCkwMiwsLCwsLCkvLCwsLCwsLCwsLCwsLCwpLCwsLCwsLC0sLCwsLCwsLCwsLCwsLP/AABEIAMIBAwMBIgACEQEDEQH/xAAbAAADAAMBAQAAAAAAAAAAAAADBAUAAQIGB//EADwQAAECAwUGBAQFAwUBAQEAAAECEQADIQQSMUFRBWFxgZGhIrHB8BMy0eEGFCNC8VJicjOCorLCknMk/8QAGwEAAQUBAQAAAAAAAAAAAAAABQECAwQGAAf/xAA1EQABBAEDAgQDBwIHAAAAAAABAAIDEQQSITEFQRNRYXEiMtEUQoGRobHhI/AVJFJTgsHx/9oADAMBAAIRAxEAPwD0VlQ5hHbVpF5nqAxGkNfFZJYsSMdImLsCVFr/AIlOASKOz0b3WPOseNr3UTR9ltXPdG7XWyVRMGcTrYszJiQFAJBYg8IYkbGnGapL1li8WF5xkwzeD7Vky511QN1TcHI1EH8TFayTUTZH6KnnZutmhndSbVYQn5Jin08wG0japBKkUSydQXd29Iy3zgJjAAqxSdygPvG5c0hnAFMXNKk4s5g0DYWf7Jy1TgmeafubKudTzwhiZMRTMguzvu7QntJJM5YALPUjIkD0jVksgAdIKlElnIwpuwjo/lCb2VJQYODQFzoAzuDxpArTar0sKDYkesdoJZurHR4WkyAELDAALQoV1dJbqIje0Fm/mmtNLqxrvXS4IByyrDyhcSUgDBXmfSI0qbccFy5Iww9+kU558QU7BYHJxjyMNkA0iuEt2VY2J/ooD1AbuYjWizqSbymuklquWd8MoFOn/BmMk3gCW303ce0Gm2gKZt/eAULHRSl7eHn6lEp3NliI7sH0CmTJBYM7ByWxxJglqUAkAPj5PBfzVxZ3ggbt8cWmwKVg4Y1bygqGl9IW3jZO2Se6QdYStAurUBuPb7xv8lMQhwCwjmdLJU912AGLOcxuitDiuild5FGM7LE0DG9+62JZBJIwHm0YC940c9Ty0jtRYNufWgYwpZnAJVix9nlF1uyB/eRbHKlqJ+KoKoGCqcWIzg+x5DzXNEhxvrVuDNHJs15ImksoJcgMkVBAoMWgmy1XEureeGVYdKb2CsUS8NC62qkLBOJem7KNIkOUjJq8MW8oFabQCkgVL98o1Z5zOXybuIgjY4MpyXIBDhqQLZZVLJN4pDuG6EcGY8osWX5UJB8Ke5aqjEqfLulK1rZLVGJU+IbKHLHMUZocMkMLo/u9WxiHNj8SMUeFf6fkNjcR37KvO2WTgoMwhVOxlggkpoXo+UVVTmaOJtpoc4zDciQHbv6I/pcWhp4WrPaA4UzZfeNWi1ObpwU4I5ZQsqbQanCFrVNCS+KhkKxPjYzpCXD8PdRzvYyr7/t3QrdKQVBMsAHEue1aQpNlpTKokVW2DOQK8MYPLkJK03qkl2OhxpFx0sGAAGTPBubMOE1sZBceSSUKZjfaXOeNgvBz/mLSj75Rke7K0aDoIyIv8cH+3+v8J/8AhZ/1fopU+19M2xha1W1JAx+a6noST5RxNUBNmS8QflOYO7nCiUlucLh4rTR/FMzsxzyWdtxXqq2wptz4ajecqXLW5d6hUs7hCO2rKV2lax4Qm6k0xU1TpzjqXPVcuJQ5UtJJzF3BvOLUxaSGUHfEa8YikkOLkeIRd3+V39QnY8P2iKga+q8xakgiXmappmUnU00yjFT2UhN0lru4A3XMUNrWRF1kApul3BOJpmd0JKKi4qRRj2rvg1BOJI9QH5oVM0wuLDyExabeFTCkU/cdWbGDS5CyDcAJu00BLDiWcn+YBPSEry+RxkSQknpGrBtDxXnU14JAIbIvjjiDziXWWREs5ATYQHua13GytWHZTBN4kn+0YPq8FmyEMtISKgvrqK8YW/OF8YZmTyE8njHyZE8jgXO7+y1TcGOFpAAXmLRLKVlywUemh7Q7Oni6l6MCP+Rbs0L7SBUDyI44+UDkTL4QHq7dfWNRdgLGEri2TDddtwPP6VhqwqClXRjpoADCc+XrkCR3+neC2Gz3SCcSH7Ef+oY5oqwnazZruqdn2OqYq+PCkgkHF2Vhi4+0c7Rsxs8xCyqhp0ZydMYtWNbSZf8Aj6kxN/ETKSkKdiDSlcNeECcbMldleGflshGThxsx/E70up+2ETUFKCC7DuHjlCSQwGTnhj6don7PkJChoQ7YUwwGde0UJi2VdT+4Jd8sSe3rBmWUNdSFltm+yXtDANhdDdAIlrFf8QObtFOYkkE6k94Vmyw4qz/QCnaEab3VffldSifCKNgH4tBFLvUDYs316RzLNTmHpywjLKnxir1z3YjdHaqFlOb6osySLhqwvEn7QoqReYJFMvvDfwgUqfC8FGrUGPbzgV1hShNcQGGOJw/iOjspBRNlcIsAv31m8EjA5N7Ah+wElaKVUoE+/eMATKLBJcv4lEhmSPlBHXqIe2VPSVpxZ6nBlYN5Q+b5HV5FW4aMg909aE1hdJctWtKbwRDFuWxMKomtXfGSxyWvDqulr5N4TZpRF2mYJhC0l3u/4jXSGpCwo4jU7hvhi0O2rklRz18onWebUpFAHdszv8hGoxiNAoUsrmSu8QX5KhJ8UwZAYa5++kVZjJBERrGvxnQBhzh74lIB9UJfNXkEa6YCYNR7koRJjIAqZWMh7MNxaDSa/qOlxFcKbPFQsVY74JOFXTUkfKMXgMtLgsbrg0ycfwY5kKKAnG8XriARg5y0jQtYGusIEXh1kndObKXdUxLkvvI3PDtrXplEywK/VdRqXOEULUGMA+oANyA4eQWg6bvAQfMqeVKUssPCRXHHEboVTNunOhryr6QzJtBBIDsTUaxzPSElxoT09YLsDQBXkFnMm3PLz5pi0SAr9RmPwkgP+127/QwnPStCJYBvVUo/7i3kkQ6u2BMtIIqpKcNwIz3wl+bfF2SGoHpw94xPG7kKJh+JWpCg6SefSGTLoRiImy7RQE5jOKNnm+Ek4JD72EZCeNzHkeq3McofGH+ij2hjU7qcjHCJYASRqH4hj5GG5tlCsxU0FXrUdoXnAEMnInyGUaSNwcwUsK9haSg2+YEhOrkHt3jlE2g4N1gNrllaADiFjuDBpcsEpScCandSFcaamAHheqSi7LQNEjy+8I28JUElWAGGZNAz5awW37RTeIBDQrtOYPgghibw9Yz2JqGQ11d1schobikeiHsWUkzfF8oDDiTh2j01wJAIA6Vjx9knXbgzUp27D6849hKtGI0h3WNRkB7V/wBob02jGSBva5+AhfzJB5esS7dsVBHgvX01FaHdX3SK5mAvHEuz1d4GxZMkXyuPt2V5+PFIDqC8aUlCmIIfwl8j784XXNXeoCwo+/E+cet2zsgzTeCrqgXL4GgFGwwiePw4sA3SFO5oWNeLRoY+oQPaC40fJAX4ksbiQLCSTN/TU+TYcqcYWlhV68T4sgP2/Uxq8UqUC4Io2jFj59oEjEMYJNO5pDzyq6rMq46HUpRa62gx3j6wBEsoS3yhJLVDh6gdiK6RvZdpuqN4njo7QW32kKNWZw2/nmIhbPKJTEW2PPj8ERMbBF4odR8kqPjTFFi4DVO/DtDNnmUqT8yhyB+kdWbAvgD1LCEBPeZdT+3KIHRMN7AAKb7bI/SLsnav77p62r8IbGpduTevKFJKf0QEipNf7jkeA+usV5NpSUgGjCuGeP05wWRZgo3iGzAFGEMZnRxMAINDZPlw5JZDuL7+n98KMqzqQwY3yS2NeHeGZttUlAeUu84ckEJA46xeSsO8DtloSEmmIbrA12Y3JkaDH6c8opHCYIi0HYbryql1zrXE51jI7UA5oIyNQDQoLLOkJJKXUrG6KGvF6w2NllKPmdyCNUlnbpTnAJSLrgs6ejGvSGnKRUlio76k+kRt4I8kjNrWiu4k3UAkkFy16juB73QnaNuFd4fCUkBmJ036QVCqkHf9Q0clALjR35t5CIpIY5SHOCtw5r4201KyprimIhn82+WNKhw8IqZGGteJ9Ids6AzDBgS/GsTCr1KrHJRKVnTKJpgPUkeb84NZQC7inrrGlo8P/bcdfSOZCSBq5ftnDgd7UYNG01Ps7JxSxLUyIrXMRxZbDNUVJBWRRwMCDqdIBNUQScvWj9h3j2tjnBUtBQGBSCwq1K8YHdQyjC0O0379kYwXPkcWaqHkk0/h68KrAwNHxzEHm2CXdZq/1ZwwJrJJ1hVc2AMmbPKea9tkWiwIheyjq2BND3SlQalWJ3AHOE0SlS1ArQpLZkHFteMejlzmMMsF+Eh0qGEWG9SlafjFj8lWn6Sz7hpeJMsEqzbd79vHElZuszOeNY9Oj8OoSfmN13OGQYAGHkbPloZkJoKFh7eLzuqRN+UEqm3CyHt0PdQ97XlfiMu8/wArADc+XQR6CVa73iwcAtDFo2fLmEXhUBgxbyhOZYFSqPeBJYgZUx7xSyMmPJYNqcEQ6fjPx5S0m2kfqqEo0hiWusTDNjRtZEDNBKKmIlVp84NUxLtu2vhhkYmj4t94mbT2kUgAYnsPrE2faKJq1H6n7wSwsAEh8nCBdQyhD/SYd+/p/K6WbxJepBO/UkxymjnGA2MlSjdwCTzy8z7aH0p+LRP9LjlkedI0RLWbnYIA1he6hyVPkpUZlASScB3PKK6dlTCoEpLCopxPKHdhbNSj9QpIUXABdwM+sVROgPk9ULXlkYBCL4/TPEZqeSF52eichQQUG6rNqY1w61jhN1K1M3DE849OZj8YWn7HQsUZCsyBQ8RFcdREg0yCr8labheA/wARm5HZRbIQVOaAV4tgIoWW3XjxLCIi5QBNc24DMtD+ypQKiri28jQaCL+RjRuaZDwBsqeLmPDgytyd/c/RUiatCe1pfxGDsAXNWLDSGSa0ha1JJUG492HeBeA28hqO57tEDj6Upa0gHEc4yD+HX7741Gs0LIeEFOLJWHOIYk5jLmCIJ+ebHDDi2BMBtUq8+RBNN2XaFUqcVxAYv2MMqlEXVwqU9eeofyjm20KlJxBAPAgEeZhZEy9L3poeBp74Q+lF6aU/1pHYD0eIrpdHuaU+RMchwCM3zbB+gjJdoxSKHD69YYmWUoemBrwOETbQllAvoT74RKkII2PKIvaBQUlnGC94JxhxS2oAOO6J9oDi8MDj9YZsa7w3jH0hp2TbRLWDStGem7AHt1its7aZlfCScFJbgU0BiL+YAd8HbpSKFsa4hWDP3eIMiISs0u4ViCUxOEjeQvR/mQrHGOfhA4HrEOxWgrlhW8jmPtFKRPjMyQmMkeS3MJEjA9vfdNGxqyY8D9Y7+L8Nr1CQyQ9d8CNsYR562Wsrnkk0SKdR6mH48Dp3UeFWzMnwGAv86+q9IZ9IYlzqRFkz7w4w+hbRBJHWyuOYCLCdNYOmYwid+YjtM1TPgAHJ3CIdBULo9t0a1ygpJIxFaZxDnTmDmF7Z+JAXCQbvnvP0iJP2iVKbJjQQWxsCU/OKCq5Oa3FiNGyeEW02hySd7QG2LdQHt4IuQGTXG73qfSF1q/UfR+gEH2so0sa4kmymrELs0NhUc2rWM2Xa1yppBDoWW4OY52aklZWflT5qcADv0jhM4qW7MkGg7vHSMDwWu4UsLzG8PHIXr0WgiCyrYnMQCczXhmxhdaYyskQDiFvIS2aMO81bROSRQCBT7R+0ZxHQopwMEmzvCVZjDjlETYLcAE17WxgudwEO1JQZimIN5NSMmZz2aOFzLoAFB8o3bvXrHNgsgdnGRXvOSYrC6SCEhyRk+GGOEHXZUcA8N3xUK/8AVnIMWXIk+0CgLU6XtAy1ATEkPgWNYdKb5v4IvDH3uJ5xRXLCsWhW0bPvNVmyyPFoo4mZAyTU5tH8x9VfzopZmU0/h5pY2rFmZzuz0yjIIbclBKTkTqe8ZGj8eM7goH9lkHZRLUoEhQzH8A+84l2qzgAknHCGBKUpWd567394xu02d0lJxq3p6Q8hUHCktZjiN3ajeUMT5xSZa87opwcGEJVoISQKkBx794w2pImSkqGRUOrK+kQu5tR33VO2ALl3kxFm2Q3VKJ+Q9X9MIZlzVXWJYAe395wSbLcEN8zHph73Q8ANCtSva4CuVGkT2ocDlpDdnnfDmAH5VZ8adiIUNmBJdwT55x3+XKgAakQuzlWqij2qU0xjkSptXcw8slcgvi79W9XhW2IN1K8SmiuDFve+M2dMJlzRiyXHK99YjcPhSp78NrdK0HUEeRPlBbVaTLUyhTdpCX4anD4rnQjkPu0V1XZgKwQoAt/MB8loZOS4WCtd0qbVjht7jZIK2iHZNd8AnTA5UMSz9XMDnFlUAoGD6ufqOsanBssa+g8j1glDE1jdggmfkumks8DhU7ArwjUY86+sUkTctIk7PNVE+2JEUbEXJ3wGy2aZHLVdOmEmM0ntt+SOVxG2xthyUjeKdPfCKFtnhIIziEuyvMcHCpfQYxYwccH+o78EL6tm1/QjPv8AT6oM8MG96QNEulMi5PaNGa6le8CIxC2YZHHq/pBkDZZjlUJr3Rw9PfWJkxJKm/qLBt/vCKqDhmLv0aFSyCV6US+pxPLHpDgaCRbnLCSmWC4TjvWRU8sOUAQoOK1fPDlqY5lJCbr1Uv8A4p14nyG+CLAvhIzI88oWqXBXJNtPwmOQ7YAxku2A5wgRevp3BjpWATJQFS+GXAe+cD5cNsnxcErQYfU2wx09VbRbkpDk8oVVbD8xwYXRvMTyL2OfYRyu3F1AB7oYHQ+ukPhw2x8blUMvqMmTtw3y+q9Bs2iCSfES53booWWY0QNlTCSz1OPGkWEqYwKz4g2U+q0vSpBJihvlsqf5iOfzL0hP4kdy6VgXoCvaAEYCMjL2rRkcm6gvMzF1CwWGR0NSyo6Ex2KjiWrroOMJpnFJIXgcRkfoYNag6PCXzHAfaNpZGxXnpJ7pXaEi6q8MD7PXHrHWzT+msaMocqHs0MI8ctlCrdRkesL2BF1RScCCOv8AAjncJhRUY15V19mGbMHRvR3T9omy0+InRuoEUUTriw4oAArgce0QyN+ElWYTbmgDcH80la2JCrrgkXhny0jpdhXLSmYRS8Q+oFHHvGK4swBUlCmUKjeDVjruPWFrLawPiIWCxxScL24ftVvHlEeOTp0+SsZYY5+pvB/dLyyCLimZWdXqzbsiekA2TKZagaXwrw6AFvQ9I7lS76kkFheTXQOH6CDJkfr3xgSxBxoCnybpFh/BVBA2SFXVAhkFLYYknXOgIgclJJUxIyJBZ3cVhorYsXx5Nu7xqxJ8UzgnzP0hriKJUscz2H4CslynV4kkpDM1HLjA8BBLWkLU4yDAZAaB8oBappBTVgR/PvfC1ltLOk43S3AEj6RwvSoy5UJEr9Ml9e1Yo7DsBa+pVCKAH/6fgaRHs09kJG5Q6xZ/D1oxlkvmNzMD1NYoZwd4Tq/sIz0nILJPDJ2P7p207NlqBxBxdzlq8asWyUIR4wFKOL4DcO0OCzFzu7xxNXlAMZEmnQHGkfOHC5+vSLUjamwZVxS5YuKAehLECpDZGPIOQq6aPUcKs/WPogMecXsJSrRMuJpeBByANRU8XbhpBbAyyAWyH80J6nhBpD4287bIKgyeSR0AJhS0/NmQB1JPsc4qbWsC5L3qhRJcOzH6ARDmTGAzq+OlYLRvbIA5psLPPY5jtLhum7d/qgUdKRe/yOPZgOEaSsE3skhhxOMJSLUVrJOJLmKEiT4EvhVR/wDI9YkdsmHZHsqC1c8f8U49cI5tqXEtQpfBc70n6GN7SmXZV3NbDgmO7t6yhv2zGO5JD+giPVuF17JQkCvT0hGWbpbH7wzbh4UnfQcPfnHFmlKUpNA5NKYCtTuxiZuwtcqezZRQStVAnDicX4A94ootAMSdoT3NxJ8KcTqcz1gJSoVS4o+O6B8+L451XujXTM9uOCx3HK9OFhKSpWAhZNv8JURlTL36x52ballrynIyyBjo2kqAl1ZWmTZ94bB04N3fuf0UuR1d0ltj2Hn3/hNKtpeMjgyoyCNIJqKqLnhctN6pAoWq7a9YV2hKCS6cDUNoHD61bOAqVcF3HeeOVNG5wrMt60kMaDAZVx6wmoOApOlcDsV2ZxSpKlBgUt/twju0SikggilWfIEY6boaVOC0pLM1cfT3lC9oBuMMm6DKG+6iKEaLUBBJ85xxb32hed8ySKXg7cNe8bWCacxzeGOaS2lLjODZGuPAT7XkJVW9LoWxbL6RGmWk33US+J4tD2y5pSpQV8qqHnSEdpSSJqknJiDqIWFgZslmmMjtuPJUEpCVqSk3k/Mk6jHzam6OpM4AipLEdvvCNgtLOlqtQ40JqN1YcRJJWwLCp3AUJO/6xIeKUJ9ES0y/Hi2m8qeO5CAJSzvSK8yYR2naDelMaEiKaZX6Af8AcQew+8VyPhASBJLllctD5FT8H+jQK0WdheA8QpyMWNjypZJSoGlW3n7CKNo2CJ48F1Fa4saUoIqy5jIZND+PPsiEWC+WIytXlrMoUUMgeuXcxT2Ar9UA0N086Ydnge0dhmyoAUtKr62DO9ATgeHlCsiaUzAoGqTXt6ecSuLZ4naDYIKZEDBM3WKohewTOJjJgBhWVMgnxYzBbRW6LK4XRlGCSZkAtE1gBqfKCS1plp+JMLJcDeScAAI7SSPVNkcGs1POyz8Qz2s6ksSVhkgbiHMfO7SkqoMqEDF8fpHptr7SM5ZJJSBQAVZmcd68Y82AHUDqd2YjU4GOYI6dydysRmz+NJqHC1ZJLLAOtGixZ1FS7v7U1PAe25xOs84O+SXPH2W6QzapvwpV3966nngO8Wn7mlRvdDtU8zJl7Jy3AYRS2fLJkzh/iobg7ekTbIogMR1yijYCQmecXlk8w8Me0gLu6m2pTqcYCg95xV2Zs5dwqSHWoFicANX9949FZpKZ0pBKEEFIoUilMoMfCbiRQZCA8vVDRa1tFH4ukaiCXbc+q8YmwqQWW9KqfTIczC860Elk6196CPZW3Z6Z6WJKS7OPIx4eZJCVqScEkji2PKCGHlDJG+xHZUM3DfjO347IhKXAd92PGuAh2yyrxCU56YcX4ZxEs0vxHE6OOgj0Gz7QEJOS1UJ3DIRfdYG3KotbewVBMhCQzEtm7RkS5u0QCRWMitUq5DnrvF3dnHHMHmI1MKSHbHMfT3hAESzqB73QRJcEU/mHtbWyRzrXcgi6z4GkGE3qK++sAQkZH2/2gkkg0OI9+/tCHbdN9VqaKhRyNO3oY5XPD4ORm5dhzghmC6olxdU7AOTu3ZVjid8N0llVZ/ENSP6cYeAlqkGbPQKeIK4ivCkHI+Kj+5LJV/jik8j6wtNUCtQFA5u44ZY1/mGbEWVewoyh1H0hHJAlpKbqmGADnQszPybrBpyyQFaA3qbqcKmDyrIylh8RR9wyMZKsxIKSPCdMm1PTqNY7elMeNkO0SLyEahopW2cAgaAkDlTzET5do8DqoUqL8qwWbKvS0PvO+qvpERu0wDek9+GEOqaTk3/JzHpdlkBKtadIh7Bl3QrVgDxyfh6xSSplhssecZvOOuZwWxwI/wDKhv4rzn4wtDzkOfkHdR+0TbteXoBBPxGsGasmrFgN4pCe1Z5CHSWJbk4c+UH8WPTCxo8lmMx+udx9aVyzbWSrMPgdHh+TaRiTHjtmijHRSj6P7zg0hZLVxSSA9HyiCTpzXHY0jcXWgI/jHxfuvWK2rJT4lEqIwAB9YlW7afxFqWcA10PQNEiYCohJDE4vpmekbnyxMBAVdAOjk58qxPBhxwHV3QrKzpsr4TsERVpAw16kmp6wa1JSxcVaExKZSSQVAqDaCvzH6Q5MJIAAqaxdKHG28rUmypAchkpDq5YJ6jsYlWi0mbNBODvyHswztW10EpOAqd5gNhsd51E0dgBwx7wrR94pL7pqzIJc5e/rFGwp8M1qvLNd5wHlE9E1jc1fyP2hzZ026mYcmAHMw1/ypAV6DYk74ctId7tDx0ipLtiXcUePM7FBuqB1JhpUy7GVyoB4zh6rbYjhJCw+ia2nb0yEukkqJ8L6nM8I8ftFRUoF3UrHUkw/aV/EmuahIZPE5+90Jz7T8IP+7LQfeD2DjeCy/vFZ3qWUZpS0HYbfyslS0ymM35skD1084BOtd5YJwBoMKQmHWutSa74qzLIn4dSxSk6VzZ4IVvuhqUmKcmr74yOpNm8Ip3jIWk1OqNcGaBvkBhXjuPvONqJ0pAFqIqIr0Uu1pqYXFNMoGtY+d2I510bHXDIxzKnYGtO0dsHOT474X0KVp3IXS1hQcYKHY/xGpanBRmnA8ajvGpIADHIvyOPesDmqN9gmpo4JrTBodVrqtYC4cgBnB4uze9YJIm3nOeYboYHaqUwZQJ5Olz3hVE24QSeJ3a+XeOrsnafJPptRo/8ANaQeTaCFblZ76tCMyrHTyNRGlzWAYufIiO2UYKdMnF8CcvOLF+7KvJF5ZLJAFQ0SBOoDmadMfe+LWyLgmVYm4xBLVVV+LUiKS2sOnlXcOMSyaCj7FlFEoldFEknOCm0/DSpasu5yHOMs9pQgqBmrulyxKaUyYYUjy+2Nq/FXiQgPd1rRyNTAGPHdkSknjv8ARaXIyWYcOlvPb6pS0G+sknX1cxzbpSVIG44D/ExqTKN6tKEeUP2dIHEvyo1PecaHZo9lkbtykynSheRPgD6Jx7+UGkmqdBjuge0i10D25jdjUQQTnQDB4Ubi007JmdPITXFWO58oTCmh+3AfKkOfmpqS77qRIngvmGo2kLXwqxjtDni1Rsk2r6An6d2hm1zbgqfEzD/0YDs1FyWZisDQcse8Jz519ZJ9iIo2bqbMkD30OAgFdXzMOJN2WkDE1gYkDE0Pth0843NWxP8Ab6U8/KLBNqg4Vsu5av1Q1WFd1MudYbRVJSGqQcYWsiLpL4kFStwag6+kOzBdWEjSp0hjjZTVsLNy6CUk0JEcTLapgFZBqZ5VjVglOsl/Cmp3nLv5QguYXphnxx8ob4bHncBW48qSNmgHZUkzgzwCagKa8cC7DVsHgUtLsnSp8opSLA6QVeFI6mJtmhQNBdwlLHYgDR3J66CGFpN+64c821rrHNrWGJTlT0gFjDAqqSfWGA3ulcKVWXs9DBwX5/WMgQBNSYyO/wCSeJh5LgliUsCAaZEPv05QJNnvqF1rxoymY4jLo/CDy5KUAC8q6Dj82t2u54Wt4AIKSCWwBrmcMRDQSdk3ZDWogPdbLCtNYCmYMsRDa1uKGvFweecKzrMXChQjWnfkI6kza0RBfp6feOp8oulQwarFqhyXzzjSwAgXVgqJAugjNwwI0oXer7oOAzg4mr5PgTuNYWi0p7Ph3KQmJK1q1Zj/ANhCiLQl/EApqP73w9cIW+dH0VTEb6QquQCSoDNiMOChDrC69yAnEoSQ6eIbSORZnQtedOjgF/OMstnCEq5lgC4GDdYZsCXChl9a+YhjjQsJgG61Y5RKuae9D5CClR+KTl4yeQYR3szwkk49t3eFfi+Ba/7Vdz9BDL3XNJabC6nr8JOOnP7ecTJ7liMHS/B4aVNuy0ucFfYCASagcfV/SHpxe55t5v3VnZ+wCqX8QrCWICRU3ieGEMydgml4s2Iz3s/GN7J2oUou5AlvP1ijM2uD4ltQZ17QInyJ2uLa9vZaPF6fjujbK7yvlT7bZ5Mi6oovrZ03iWGhI5R5mVMPxE/23u2EP7U2mqeVqapHgG8Cg6dzEvZqyAVZhq76VgjjRlrLdz6oNlyte4hgAA4ofqqa1kBRJcpDc9Kb4kyJSlksMy/rDksuxehJBAozAnCCSlJluVeEep3Z8ItDYUqYNIs1CmAPyJwG/DDHGN2mWgDxeFgwYc2bMkmAI2iGoMMN51idaLQVHrCBu6Ukpj4r3dHfg1Y3JS4dWZcDyB95wugkgAYfU1hyYlgNdPfCHJiNYU3nO8DkPEryHWCW2b4m/cvHhpBhaEyZaaXlEEnJipj2AELbODkz5nypwH9Sskj1iI+a5NzZIlygjBS/ErdoPWJ58JHP0DwS0zlKNfmUXO7E+UWdn7K+MsApN0aY/eFA0iyntaXbBT5Fj/TUrAXgCTkwJLb6iNzLeQipoMHx/mKX4inJZCUyylKPlajuPE4FMRjuzjzyptcydCGArlrDm2R8QT7MZ0rqzu3id1evlBZlpCQwrShOHKMnTOT14DSOSzF6j20cG6tyo1nxlGoBO+MgaQkiqlPuaMh+kJKRV2opN4pTvuJbwk4u9WFTSCWdV5agu6UhxStbvhJprWMnSg5AqH5GleEM2VgAm6z0S2NGADiuEcNKmb8yUAWCXXnrwq4pArWoOznideOfGHFSQBVdS9AKMFEOOhgcxaRJqPElTXq1Cn5BmhCN1zmHVYSdnkMklTM90N/VU5YBst0MzheSSiigAClsbrV4kdccY6sqQEqAuku+83Qqo4tjvgaLaLxUpJSn9ufGufeONpeySkbScJvHF6tgQSGI4esGdSV3SWBD1qK4gc462lYAfEln+YgUKhmQMCdW6QZUyVNQGU91qjEDViK7440RaiPmEG2zimWXZ3A7v5CCbHt6QCFGpIbiCQYQ2gFAJDO1TyUA/RoDJlKABcNfd9M24uB1hNA0pzD3XpVKLKVgGZt2PoYQU/5dbOFdwxP1h0zWB0cEc6gd45SpwafuPPCIqAA/BNcRdpOxKeUgkVNesCs4FW1cZYn7w8JeQSKA8qGFyCFAEu4x56Q9xFUmmyCUeXLLHQDvUxPFoUpRSQA1KcKRRQoEKAFaDiCWjVss4lm+T4gKAYPgDvMNDuynZNI1mjUaUW8QsYgAOOQNYdS1y8GZRBP/ACPnC6lEJrUhLVz1rBLJgRgAejRIRsoXIstIRTIZ53iST5wtbZF9RL0ag7n3ugkyc5cVdmrq8IzbcpyA3hoDi1YVrTykCXM120BFIYWaADE4/SFErdVTmSTrDMgkrDccNIlITiVUUAAEgYN93ja5d5SWwz3AUfnGSkFSlUDAOX9I7Qg0GD9hviIqOjVrQsypyyXuoGKj+1I3an6QHaNrvlKEEIQmiQfM7zmYJbrXeAly3uA1OF45kmB2exXEOQCVLB1ZKQVEDyhra5KeBW6cl+KY2jOd2UUpG11y1i4SLuT4EHzeJNrVcCUj5lVVwH3jgzro8Tla6ncnJ9/vKObubXMe5jtTeVX21+JFzkspjT5qBukRZNSCa5/zBlrADED3hzhdKCQVRKSnySukIv6I1oIxBrA0JOeGkcfKI6QjM+/pCWokczX+VNMsYyM/OewIyEop+pGkH1hywj9T/wCv+pjIyIRyui+ZKEe+QgM3PgP+6fqesbjIk7q2krMP1x/kn/uBFe0msajIV/yqCXhdTapL18JNdRgeMQZNLQtqV9IyMhrPlKjZwVQtZeUCam4fIxLsR8C//wBBGRkcz5SuYr8v5B/gPON2MUPH6RkZEf3UiO2PH/1E4nxDnGRkcfmHsnH5SurD8x/yH/aCbTPiV7yjIyIz8wSDhSFYnnA7b/pn/d5CMjItdwkaibPH6aOHqYkSzQc43GRM3kpByurLiYp7L/dy843GQj+EqoI/0l/5ekatR8B/yjIyIVw7JSWohUVR8yOB8o3GRC9Odwp0mtqU9ajHgI7B/wD6Dw9IyMiy1RhLTzhDcr5kcTGRkIkXZDhPM89YnzzQbzGRkcOVyNLwjIyMiRKv/9k="/>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781800" y="6477000"/>
            <a:ext cx="2362200" cy="276999"/>
          </a:xfrm>
          <a:prstGeom prst="rect">
            <a:avLst/>
          </a:prstGeom>
          <a:noFill/>
        </p:spPr>
        <p:txBody>
          <a:bodyPr wrap="square" rtlCol="0">
            <a:spAutoFit/>
          </a:bodyPr>
          <a:lstStyle/>
          <a:p>
            <a:r>
              <a:rPr lang="en-US" sz="1200" dirty="0" smtClean="0"/>
              <a:t>Source:  FTI Report, p. 69</a:t>
            </a:r>
            <a:endParaRPr lang="en-US" sz="1200" dirty="0"/>
          </a:p>
        </p:txBody>
      </p:sp>
      <p:sp>
        <p:nvSpPr>
          <p:cNvPr id="5" name="Rectangle 4"/>
          <p:cNvSpPr/>
          <p:nvPr/>
        </p:nvSpPr>
        <p:spPr>
          <a:xfrm>
            <a:off x="381000" y="1239227"/>
            <a:ext cx="3660001" cy="646331"/>
          </a:xfrm>
          <a:prstGeom prst="rect">
            <a:avLst/>
          </a:prstGeom>
        </p:spPr>
        <p:txBody>
          <a:bodyPr wrap="none">
            <a:spAutoFit/>
          </a:bodyPr>
          <a:lstStyle/>
          <a:p>
            <a:r>
              <a:rPr lang="en-US" b="1" dirty="0"/>
              <a:t>Regular/Ongoing FTE </a:t>
            </a:r>
            <a:r>
              <a:rPr lang="en-US" b="1" dirty="0" smtClean="0"/>
              <a:t>Positions</a:t>
            </a:r>
          </a:p>
          <a:p>
            <a:r>
              <a:rPr lang="en-US" b="1" dirty="0" smtClean="0"/>
              <a:t>(Excludes Temp) </a:t>
            </a:r>
            <a:endParaRPr lang="en-US" b="1" dirty="0"/>
          </a:p>
        </p:txBody>
      </p:sp>
      <p:sp>
        <p:nvSpPr>
          <p:cNvPr id="11" name="Rectangle 10"/>
          <p:cNvSpPr/>
          <p:nvPr/>
        </p:nvSpPr>
        <p:spPr>
          <a:xfrm>
            <a:off x="3733800" y="3784595"/>
            <a:ext cx="5105400" cy="685801"/>
          </a:xfrm>
          <a:prstGeom prst="rect">
            <a:avLst/>
          </a:prstGeom>
          <a:solidFill>
            <a:schemeClr val="accent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04800" y="1727195"/>
            <a:ext cx="8534400" cy="3810000"/>
          </a:xfrm>
          <a:prstGeom prst="rect">
            <a:avLst/>
          </a:prstGeom>
        </p:spPr>
      </p:pic>
    </p:spTree>
    <p:extLst>
      <p:ext uri="{BB962C8B-B14F-4D97-AF65-F5344CB8AC3E}">
        <p14:creationId xmlns:p14="http://schemas.microsoft.com/office/powerpoint/2010/main" val="185852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&amp; Infrastructure</a:t>
            </a:r>
            <a:endParaRPr lang="en-US" dirty="0"/>
          </a:p>
        </p:txBody>
      </p:sp>
      <p:sp>
        <p:nvSpPr>
          <p:cNvPr id="4" name="Content Placeholder 3"/>
          <p:cNvSpPr>
            <a:spLocks noGrp="1"/>
          </p:cNvSpPr>
          <p:nvPr>
            <p:ph idx="1"/>
          </p:nvPr>
        </p:nvSpPr>
        <p:spPr>
          <a:xfrm>
            <a:off x="969963" y="1371600"/>
            <a:ext cx="7716837" cy="4837112"/>
          </a:xfrm>
        </p:spPr>
        <p:txBody>
          <a:bodyPr/>
          <a:lstStyle/>
          <a:p>
            <a:r>
              <a:rPr lang="en-US" dirty="0" smtClean="0"/>
              <a:t>Current Needs</a:t>
            </a:r>
          </a:p>
          <a:p>
            <a:pPr lvl="1"/>
            <a:r>
              <a:rPr lang="en-US" dirty="0" smtClean="0"/>
              <a:t>Capital Projects:  </a:t>
            </a:r>
            <a:r>
              <a:rPr lang="en-US" dirty="0" smtClean="0">
                <a:solidFill>
                  <a:srgbClr val="B04C1A"/>
                </a:solidFill>
              </a:rPr>
              <a:t>$1.8 billion</a:t>
            </a:r>
          </a:p>
          <a:p>
            <a:pPr lvl="1"/>
            <a:r>
              <a:rPr lang="en-US" dirty="0" smtClean="0"/>
              <a:t>Annual Maintenance: $350 million</a:t>
            </a:r>
          </a:p>
          <a:p>
            <a:pPr lvl="1"/>
            <a:r>
              <a:rPr lang="en-US" dirty="0" smtClean="0"/>
              <a:t>Deferred Maintenance: $1.1 billion</a:t>
            </a:r>
          </a:p>
          <a:p>
            <a:r>
              <a:rPr lang="en-US" dirty="0" smtClean="0"/>
              <a:t>Current Expenditures (2012-13)</a:t>
            </a:r>
          </a:p>
          <a:p>
            <a:pPr lvl="1"/>
            <a:r>
              <a:rPr lang="en-US" dirty="0"/>
              <a:t>Capital Projects:  </a:t>
            </a:r>
            <a:r>
              <a:rPr lang="en-US" dirty="0" smtClean="0">
                <a:solidFill>
                  <a:srgbClr val="B04C1A"/>
                </a:solidFill>
              </a:rPr>
              <a:t>$24 </a:t>
            </a:r>
            <a:r>
              <a:rPr lang="en-US" dirty="0">
                <a:solidFill>
                  <a:srgbClr val="B04C1A"/>
                </a:solidFill>
              </a:rPr>
              <a:t>million</a:t>
            </a:r>
            <a:endParaRPr lang="en-US" dirty="0"/>
          </a:p>
          <a:p>
            <a:pPr lvl="1"/>
            <a:r>
              <a:rPr lang="en-US" dirty="0" smtClean="0"/>
              <a:t>Annual and Deferred Maintenance: </a:t>
            </a:r>
            <a:r>
              <a:rPr lang="en-US" dirty="0" smtClean="0">
                <a:solidFill>
                  <a:srgbClr val="B04C1A"/>
                </a:solidFill>
              </a:rPr>
              <a:t>$10 million</a:t>
            </a:r>
          </a:p>
        </p:txBody>
      </p:sp>
      <p:sp>
        <p:nvSpPr>
          <p:cNvPr id="5" name="TextBox 4"/>
          <p:cNvSpPr txBox="1"/>
          <p:nvPr/>
        </p:nvSpPr>
        <p:spPr>
          <a:xfrm>
            <a:off x="6758710" y="6477000"/>
            <a:ext cx="2362200" cy="276999"/>
          </a:xfrm>
          <a:prstGeom prst="rect">
            <a:avLst/>
          </a:prstGeom>
          <a:noFill/>
        </p:spPr>
        <p:txBody>
          <a:bodyPr wrap="square" rtlCol="0">
            <a:spAutoFit/>
          </a:bodyPr>
          <a:lstStyle/>
          <a:p>
            <a:r>
              <a:rPr lang="en-US" sz="1200" dirty="0" smtClean="0"/>
              <a:t>Source:  FTI Report, p. 101</a:t>
            </a:r>
            <a:endParaRPr lang="en-US" sz="1200" dirty="0"/>
          </a:p>
        </p:txBody>
      </p:sp>
      <p:sp>
        <p:nvSpPr>
          <p:cNvPr id="3" name="TextBox 2"/>
          <p:cNvSpPr txBox="1"/>
          <p:nvPr/>
        </p:nvSpPr>
        <p:spPr>
          <a:xfrm>
            <a:off x="6781800" y="2667000"/>
            <a:ext cx="2057400" cy="769441"/>
          </a:xfrm>
          <a:prstGeom prst="rect">
            <a:avLst/>
          </a:prstGeom>
          <a:noFill/>
        </p:spPr>
        <p:txBody>
          <a:bodyPr wrap="square" rtlCol="0">
            <a:spAutoFit/>
          </a:bodyPr>
          <a:lstStyle/>
          <a:p>
            <a:r>
              <a:rPr lang="en-US" sz="4400" dirty="0" smtClean="0"/>
              <a:t>}</a:t>
            </a:r>
            <a:r>
              <a:rPr lang="en-US" sz="2150" dirty="0" smtClean="0"/>
              <a:t> </a:t>
            </a:r>
            <a:r>
              <a:rPr lang="en-US" sz="2150" dirty="0" smtClean="0">
                <a:solidFill>
                  <a:srgbClr val="B04C1A"/>
                </a:solidFill>
              </a:rPr>
              <a:t>$1.45 billion</a:t>
            </a:r>
            <a:endParaRPr lang="en-US" sz="2150" dirty="0">
              <a:solidFill>
                <a:srgbClr val="B04C1A"/>
              </a:solidFill>
            </a:endParaRPr>
          </a:p>
        </p:txBody>
      </p:sp>
    </p:spTree>
    <p:extLst>
      <p:ext uri="{BB962C8B-B14F-4D97-AF65-F5344CB8AC3E}">
        <p14:creationId xmlns:p14="http://schemas.microsoft.com/office/powerpoint/2010/main" val="152074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Deferred Maintenance Review</a:t>
            </a:r>
            <a:endParaRPr lang="en-US" dirty="0"/>
          </a:p>
        </p:txBody>
      </p:sp>
      <p:sp>
        <p:nvSpPr>
          <p:cNvPr id="7" name="AutoShape 2" descr="data:image/jpeg;base64,/9j/4AAQSkZJRgABAQAAAQABAAD/2wCEAAkGBhQSERUUERQWFRQVFxoYGBcXFxcZFhoaGhYXGBUYFRgXHCYhGBkjHRgXIC8gIycpLC0vFx8xNTAqNScrLCkBCQoKDgwOGg8PGiwlHyQqLC4qKiovKiwsLSwsLCwsLCwsLCw0KiwsLCwsKiwsLCwwLCwsLCosLCwsLCwpLCwsKf/AABEIALcBEwMBIgACEQEDEQH/xAAbAAABBQEBAAAAAAAAAAAAAAAFAAIDBAYBB//EAEsQAAIBAwMCAwYCBgYHBwMFAAECEQADIQQSMQVBIlFhBhMycYGRobEHFEJiwdEjUnKS4fAVM1NUgsLxFoOTlKKy0jSEsyQlRGRz/8QAGwEAAgMBAQEAAAAAAAAAAAAAAgMBBAUABgf/xAAzEQABAwEFBQYHAQADAAAAAAABAAIRAwQSITFBE1FhofAFcYGRsdEUIjJSweHxQhUjYv/aAAwDAQACEQMRAD8A8XFzgQOAJjOCeD2q/YQesRye9UFY+dd3H1oajS5JRIWQDuXxgYiYYGM/MVP0vqAWQx2yQcgwYM9jzjn5YNUVuBctBDDAz4YiD9MfOKewGN3hJ7kSrbsiY45ny+Xau6no5E2DmtT07QAzcWTcywVWIUmTjcIE+RPc9oq2yXDdBtF1thwX3pHuyJU+6JKggwvhGQYJmh3TtXbtbRIYlRIMQR4dy8geZE+vFFm6laZWZCxwIk5PiAIIjwgceceZzWa+8Dkq7s07W6dGRkLvuuEldzlLRKk4zuCkA8SAY7DAx+stsmHEeU+X7p4Iz2863492y7XtkhxxKkHbkHYQVYwSI549IC9T6Pd2n3Li5bLltjEI1sjcYKs0cAZJ5k96dZ7SR8rjhx/G5CMCsosBl3yFMTHl54nNGelau2x2WkGCOcs3efEMrgmPypmqs3LbMjLuAjw7N/rKNE4lhOPLNSdL9mj7ksphiNw3zPhll8Ime+McVfrGmRmizGKvvpRcVrmnGy4GlgGBJUkTuYnEdjIhTRPpHT9SxVbl4PbI2kIx4MkSRBkYEiDwfOgXThfsP7y7bZtwmQYE4mGJGSPyjtRn9fuXvDZu+7ubsQR4htwpyQfLEwI8qrNeaT4cAQDmlOBiFsdHp9iQCc55mMAEA/SnsaFdE6ddTx3nYscbSQVESJWOARBjn1omxr3Fkk0xLY65dyxK+D85TGNMY11jUZNXUlcJqNzTmNQu1RCKVG5qFqexqNjUqZUbUwmnMaYTXKU0mmGnE0w1CIJrVG1PNMNQiUbUlpGktQiUy1PbqBKmAwflQlQrONpmY7wCT+FZb2hMEG2SM/CJAMiBzEcZOflmuanV3LZCMWyZ3SDAbAAIiMTz5+lVb+ra8vjRHZgYeDvH7wIwQCOf3a8xb7WKo2bhEHrdC1KFG5jMyhlvUFXJJAJg4zEyIUGO84nMVZ65pVkXFgBvWCx7kIFAX1ySZ+dDbmlhdrkgggZWAe4Unk/Tz+tG7d8e6G5SWtt4BgDcAABE5IifLispxuuDgrxwKFp0m4RIQ/l+BpVqP9HO2QcHyDf/AC5+gpUv4niEF9Y21YUrOS3MdoEzB5Jx9qntJbuEzKsQTJ+HCk8dlMc5o3p+kMWu3LsJuzEKwGMn+0M+Yz3rPsnvr0WVYr2Ewds5JJ4GY+3yr01WgaQEiZ01KTTqCqSActdAmNaIG4Z8iPKM/Ig1K9z+iZSA8dz8QxMqRnzwaku2ratG4uvAjwn1gH7DOc81VLruxgZCnEwREHtwTnFYrm5g6KyCDkp7GpEFu6qsg8ETtMx8XImfIUQ02vnd7ogMRuCj4WgEkKMwxAJ+ooZoWE8R9fLOfXEfwokSBtK+a7Zz6hZ58sjv86r1GCEJOKI6T2jY+A7WVlAjIO4MNrRMbvjB45Hlg7ob9sMjNhiSo3evw7pPHz8h5VhrniuFlPJmYzJ545PfHnx2op0twdisZggrBAwSZK9iZUfKqlWiIkYb0LgNFqBoFe8bgeW4ZfEZMLGN/IG3gE8HvXNXozu99ac+9Q+NBckcKD4WHcRiRGMHNM1dxPcrua4Ftnd7wQWBU7trjadgH0mAJyaGfqrqzXAxUEBpYkkht4IuAAggEsPCYwM9hNGjUewv0HolSi+u6khU7GYhSAwJJOQYByFII7AHtwaC9JvRfLBgwBKlSRIMyQC5ncAT+HNWj7Ni/NxLxPJO4QuZY7WGRkEZ4rM+5914xK+KNryHUFAWwI5OI5xNaJoOdTFTDHDDr9oWAGQDivUNP10naLgAJPwgzHMlyFAHAAA/6EnryS711/MmYUnvIWJJGWBHePrXoPTus2tiKsgsJgkkzAHLHPb7GtDs+3Oouu13YHfMqnabNIBaMeCKsaYTXd340xjXqmuDmhwyKyyCDBTHNQOasW0LHEfMhivyO0E1BqrRRip5HfMEdiJAxQCqw1DTnECUw03BgfoTChY1Exp7GomNNQJpNMJrpNNNQpTTTTTjTTUIwmGmGnmmGhRBMNJaRpLUIlMtOu2tykBip81MEUxamAoS0OEFcDBkLHe0dpLbH+k3tEEMW3DBA4x9/wAOwXT6hwcE898/SPkD27V6A3s7YYglRiT8yf2iTyfnTbnR9MEeSucsSwGecmZA4x5Csit2eHuMEDgtKna2taAQSVjV6mzQpILg4ggZORJIzny86ku69g8lMOFyBhu0HnMz/KqfWLam83uwTLQsA+MmQSBHniBRuxrzplS3bYAgbmLATubIBG8wY7T9BXnrRTFJ10QVfnAFWrS6iBi4voCMeQxH+fPmlUNvrl2PC6xJPIIySTE8CTx24pVRLX7ggU3tL1EW7JX9q4I+n7R+2PrTfZ+z7qywIC3XPfk4DWwB9QYnz+lXo/SXv3BfvE8yuOfKAeFHbz5+ZXWWSowQxnxsQBGZG5hEHP3Ar6CwOqONdw0gDhv7z6LKN2m3Yg469cEC9orBe4txF5A3FRI35PiYKFMcc0LvkE7CPPjsYPH2ohrtNduWty+JQW4EtCwBvI5WJj5elDWsFArrggw0jhoPA8sE/bFYFtZ/2F2/FalDBsbkhfIVrbjIjaZ+HMn7/wAT508XjkGQpjHaY8vnNds6c3STyZEt2EyBI7ScCnNpyAAwiPsJgwSOOfwqjUY6ASMEyRMKXR3RtKlc4g55Gd2PXmOxxRLRW13Lc4QmWzDIYJYERDIIzGcqR3kYl5QTyIB+c9uOD+H51dtEu4A3eOAQomCPDO0YECZz5YpBkLonBGtJ7TrbKkiZYhogHaVG2fOOJjhvlQrWXLi3P6NibbKdgB3JEEhNpwIJ+EH5VT6nYdVEcgkAbIgALIwTgyMHiMRwaum1BublYIfDOQJ+agx8yMefz5jBT+amVBYE/R9Uusyw0MOBwCRkbjz9o4HrV61ZYybhlR4nnkgAHnsMrMmfuah1GnDWkbaiuxAJkd1gBhz2x86K3ejqCotbvEHmXnaxUCeJcSC3Hb7MbVpRDsM1Lnxkg+psJvBEhSDwSYOCBkYzIg+f1rS9D6hvKocrPhMeIkEQTxkcf8VWNL7EA2UBkXFKkndhhJng4lRHYz3GDWi6Z0S3YHhUBjyfqY+v0HFaNnsFW0MDmugHruKoV7XTaYzKvlqic05modreqpbJBIx+Z4H559K9K+oLPTl5mPMrIp0zWfdb/EU0m5htDACZ8RhZjJPngU3rSFXUb1cBcFSCMsxPy+RoCvtTbYgKZM8ftRmTH0q1qus24TcVBnAJhiGfaYHzM/SsEWy7aDVLM9FtmyF1AU73iusajY1wXc7Sc5+sR+MEH6/Oka9BSqtqsD25LDqU3UnXXJhpprprhphQhNNNNONNNCjCaaYacaaaFEE01xa6aS1CNSLUy1Etdv6cOpB+nmD2IqFCma8okMQMcEgYrC+02otNc8AJWIBUAg+gM/Lj086b1a06vy7LbP7cld0ZCg5KxHlicRTtPrSbgc2w14OCDJCwNsjYR4SDHyng1kWp7qp2ZbGOa1KFLZC/M8EM0bhGFzKwwjvg9/MmDxiauai4rlrzljyNvEiMSw+GRJjnxVZu3bV1wLSG0G5jYoyVJ3uSOIOBE+XnY1/Rrdu04GoUqIZROC+Ad22RgAwBzjsDOW6xkmWmeOXqrW1bInPchn68VgKrxAiT5ifT8q7Qy5qIMQPrM0qp7JPuL022KsBAcGobYqwlfQF5MoF+ptp7o4e3dYhgF8ZnMN2McTjnzE1d67oFfTlLKp4zOSQTBzEAkntHrRdRVhDStiC0t0Kaa5kO1HNeZ3PZ0oFN5Sm9RtzOf25jIjBjvOPIWPcgJG4upBaCAMA7T4pJAnyIJk45redQ6Ut8AMSIM4iD5SDyKzXV+kJZG1rnxn4FBNxpeVJJwYnvgQMVnPsDWSW9fhXqds2kB2aBWdHbS7B3BREM0QSSD4Qe0Hkn8qg1lzZcbaWCndPyZcDbxwRkCM1Y09kX3O0NsUQPETABI3yf3j9PlVTU23W4feQT8MbgfDJHPIAjkjifUVgVaJa++PpOC1GvxAOal1t5QBDBmcIclvDyYJJkRuOTA5+Zoa24N0iQDnA2kT8UDEVz3RYnBMDj6x38p49Ps3VW23gFSCQBiTPqB/AeRpAZOLQmDNEtNrkW2B3zCHgcgR6+tGLHWSPCjhgCIEmYPkOPOfmDms3YcI0sFg9yCSByp8zMRHzoz0BdOXLNbumSQFQG5xy2ciBJzJ8ppXw20MEeaTUwErfdK1rMoGwhOAZxiZ8/T0q+xpmkvq9sMnwniefw+1dc17Ds2hsaAaHXh1lqvPV33nkxCSW2c7bY3OeB6x39KudP9iNPY8Wo23r0+JmG4TkkqnC5yJk5PFWvZ7VJbS63N2VA89mSdvzIgx5Cq+ut37i3AmGjwHvJmcZj7VR7QrOdU2YwA/K07BSDWX9Si69WS3hFMDt4VHH7sd81y77TwVVkLLcmZhowAuHkEYP3FDE6DeOo3Z937uNsN8W8mc44+tD72ifTWbNu9J3OVZocxlnHiHGGAyIPGKyiBvWo2ZxR7Xezmk1WbIGnvTuG0bUYgRDrxBEZUA4HIEVjtXp2tuyOIZTBHr/L1rUWOmX0L7sjcoT+wyoCSfMNuOZqt7alS9r/AGmxtxjlQ0Wz+DfhWn2ZVLXmnmDyWZ2jTDm39QswaaalK00rW8scKM001JtrhWhRBRGmmpStNK0JRhQmktSFaSrUIl1amWmKKlUVy5Cesm0pLMhuXdoAVZJAY8+SDHJ8qzj+9uHZasG2eSzMWIAgkeIbVklZAE4yK0HUei3D/qmKliJYOwIAnHOeT8vWgV3oFx75tS7IsSzEkNmcScNBYT+6eJis2ttnzhGmHvHNaNE02jPz9svBCU0anZ4i7k5VVLwIwBkbm9AYEc9qsXOnQzQmxbZ8ZuHIB+EFeRgcCTnvFEH6e4um3pw42j4wuxQACJkCWLRyTie8SAjIdgh1E42zJGM+cSVGRyCKz6tAMwI6HE/r2vMqF2R68FcbTWhxftf3W/gp/M0qYvQbp+HjtOD5cAH86VL2H/j19118ff6L0FBU6UxFqVRXr15gqRKmWoVFSrUoSp1qr1DWWUj3zBd2JyDwe4yBG78asLSuaZH+NQ3zAoXAkYLmwDisPr/aO0oZdHbW2TKe8kfCY+Fe2CT2iKzSIW3Nhtg3NPkceU8wPqMCvQ+u+yyXfHuCRgnaIC5kAKOTMTWI6lo7dpNoLNcMgwpRGggqfHBxxA/wrDtNOo0y6IHhyW7ZatNwhsz581Dp7odtsxvUrmIEkEFioJ57meZp+uN33oksxQiHEZ28zML5CeD3mh1uy4Lc8AnvM8YPxD7/AJ1b6fr7tk+AnvgjHm0zjAEz2IBxmswVR9LpE69f1XXNxlsKXQam4dyBN6k+MFSwzkHwmVOCCRjieBVtUu2WW5aBAInaMFeQsCcyAfEJGGiKl6St5tSXClC7EfFByYbY5GQDGDzEd62fR+jXLQ93cKvbWQsiSAQQQp5AAMQZ47d7VOzstILJJiRO7rrNVK1cU8YHdvUPR/aEsigqxcxuBJMZgjjn/Oa0Wn0jXHW2o8TGPQeZPoMn5CoF06KSQoBPeKIdB6ibOoRwAZ8Of3sA/ePxq5ZLJWsdN5L72HyjTrqVnPqU6z2iIxxK1um6LZ00L8TkctyY5wOflx8jVa71T9lfAx4ECP8APyqrrdX4C5LSGM5ntMAsOM1QTUf/AKpkwNtxFHyKKTPnzXnnOqVXXiV6BrW0xAVw9WLCRuESeWzA48hXbevMzDARJALZztj8PKszp9QT1HYD4f1O40Zifec+VN6TdP8Ao9mmCC+RPbVxU7BwGJU3wVt9B1fcR4iFOADBM85mDFWL3S7OqtgXUCs07CIDj1Uf5nvWbW8Vsu+DsuAAHjNoGPwNHrT7VG0wyoCpxuAZRugxxn8aBpfSIcCuc1rxBXn/AFDQNZuNbf4kMHyPcEehBB+tVStGfaXUG5q7zNzvK/3PB/y0LK17Sm4uYC7OBK8s9oDiBlKh21zbUxWubaIrgoCtNK1OVppWhRKArXAtTFa4FqES4BT1FILTwKhcugV1UroFPAqQVCB9fW7cQqgKLMFjJJyuQqZIie+fLuMnqtEyXWX3d24VEqDtAgct4QZPIgD+Veg9RIFp90xtMwJMek151dbdcCaeyF3RHvF8Ux6mDgTBEcxM5p2sCAdetMloWUmCNOtUZHSnOdlhfQlz+IcfPgfIUq7p/ZAlQbofeedpBX6cfbtSqBScRNzn+lxqtB+rl+1q1SpFWnBacFrXWQuAU9RXbulu7N1u07z8MKSCc9wMcHmB60/TaC+UG+zcDR4gLbxPeMcUn4intNnOPXNHsn3L8YJCpFNOHT7v+yu/+G/8qcdFcAJa3cAHJKMAPmSMU683elQUhUNzQ22feVBYd+/IP8Pz86lFIGoLQc1AJGShbQWyyvsXcswQIwRBB8x6elSDTJ/UXmeBz5/Ouk0qi43cpvHeklpVG1QAPIDFdJrk12pAAXYlJNs+IkDzAk1pNF7Lr4WBaSQQWB8JBBhhj4h84nvQjpFj+lR3/wBWCdx9IMwJmaNar2o06MPdWyzLME7miZB4xxI5rG7QtRYbjD3x6LXsNmDhecO6fVWr3s8XVlvPtDMSFQAvEARMfXg0270vT27hcp42YMWd2mQoUHYD5ADC0H1XtXduT8QB7AR27xz9SaHNqmPMz5VigVD9LfwtYlgzKLHU6e25dbFnft27tiztmYnbO30qq/XhhRZsi3kbfdWtpkyRBE5IJx3oZk4OO5PI5OBHJikrGHhTkjb5H5eVTsnuzPkovtGQWosdZ0txDbvadVViCfdkrmCsxI7T3NG7Nixd/wBTdE7AgRjBxEHMHt615wGIAkcwCByD3nsfnTv1ojz/AD/woDQqaYohUZrgiXX+ns2tvIiyxeQMD4oI585qT/sm/uyzeFknfBD/ANnw25I5E88E0Nt9fKOHYSy8EjIxHPyOM0a0nt5p22i8WUgYIYjEZnf8XHO6tB1vqBrWgRGcqi2xMLnOJmVmWTODI8/OubKJ9UVWuu9uChMiIHIHIHGapbK2adQVGhwWU+mWOIKrlKaUqwUrmyiQwqxSubKslK5srlKhCU4LUot10rFQuUQWngU4L5V3bUKU0rPNc9ypIJUSOD5fKnxSrpXLs0qbSrpXKtqNVsdV2yCcmeOeB3jH0q6m2Yaf+GJrIt1InUENt8IPAmQxGYVzGfU/SM3n6gA+y5GVyyk7ln4WYTAnsOZFYVo7ZfRc9pBIOWUjwPt4FaLLA1zWnorf6H2kS3aFsWSRiTuyY8/qSf8AIq23tdbYydMJP7x7CB28sVk7XVoG1ElVUZVpEZxgcwB96db6y23e1raoEk7wYHnG2s81A4bTaTOsFXQYwDeYWtPtVbIj9XA+RE/crViz7XWgxZrOGAU+KRGBEbfQc1lB1XyAOJ8LEmJIkjaIGKTdRDKu5WAMQCJP2oGvD2XmVJ8CjaZP0+i2132g0Z+FFB7H3VskHsR4qb/pfREDcisf6z20Y8nE7qypvooyD/d/xrtrVI0xOP3T/OiD3gTfHmpLWn/PJadOpaKcLbVe6raUBv7QnI/xpNr+n/7Oz/4K/wADWXua22OZ/umk+pSJz/dai2tQf7HmVGzYf8clqB1LQQN623Pm1oEx2Hypg6joAfhtKvcC0M84M9qx79TtSRmR5I/8Kr3uqWQDOI/db+VTtakxfHmuuU87vJaXrPUdOXtDS7VksHVV2iNshvKQRH1qI3R/kj+dZnR6xHuoqEjdj4XGInuB5VZtF51Jk/0XwDPIX8sDzquYm84Xp1nh+k9owhuEaQjxnyP3H86YHnj8x/Osuly9GDPzutP1FX+oLcXZsPKyfGVz9Oe9V21mlpNzLinFhkC8jDNHP5j+dcn0/EfzoJ0x2d9rk8E4csMR3J9aHt1jJG4z5bz+U1Brtuh1zmu2ZmLy1G+f+o/nTXMc/mP50Iu3G9yjqcsYyxAxPcfKo9J7w3FVyNrSP9YzHicA/KiNZl8NuZxrvXXDBMoyDPA/EfzpjP8A5kfzoHrBdBeGgCY23G3QMDHE1Obbm0rQ24tBEnABwec8CpZVa5xFzLioLSADeWs6MdKEJvMpdj8LIWCgeWCCT/nvRJ9T07+pb/uP/KsddVbUBjM5Eg/L+Bpn65bM+n7rVcDnMwa6B3pJa12LhPgtVb1WgE71tnOALbAAeWFE/XyqK9rdBuEC2F7/ANGxJ9MjH0IrKNrrfb/2tUL6y2DBB/umj2lT7x5lBcZ9vJa691Hp0eFbYPaVc/nSXq/To8YRm7nYwn7Y8qyL6hImDH9k/wA6rtq7Z4B/u/411+p9/MrrrPt5LTXfarTgxbQ7VLbfd4GfMQZOJz51G3tfYgD3d2R33HP4VltPrFDFVUz5RHlnvUV/q5AWLZO7zIXy77T51FMOcJLuRKl5DcI9Fp39r7PZL3y3Y/8AZj6UL6v7T2SN211g5LHEHjhBHagbdcYAn3Q2r8R96uBOZ8PI5j0qp13UG7YcBSI2sH5Xnwnjg5Hy7Uyk6HFzKgkcCkuc1wuubgeK1SmRI70ooL7NalVtqhK+IyqqdxAOfERIGePmPOAY1l7YjNtZtonaolj8h3NegpVRUYHD3WK6mQ+6uxSrD3fbe+GYBUgMR3nk4PrSqn/yNHirfwFTeERu6Ta4KK21jKGFbeg52eQn5RHeqOoZ9wCN/TNvRhIEDfGTug+m2eR61CvXmvQsf0aFpO+QTG45GYJwTzkZ5panUlmU4hdzZnaSWCA8SAuDDFjIPGBXjAx8/PmtRogQjel1V62NrblEETwDAJaBgGCJkc8c4orc6yPc3SxnYpO1FBYkSR7znw4HH9b0msmdQ5uhbbNcW3JT3gMOWAyQfFiZjnEwTFXrOtloLhSibTtMspY5k8wTtAB5kgzuiq7qZaQct4HsiWg0GtQuLfjNwIrtA2FiduDtADhAyyfXM8DVam0CLYIGN35KP4Gsv0/T2ldnYneSAgkkCVgsqD4cSDHNaW5e3bCpxtn7s1afZr23SAfDcge3GVT0b77jAxCtjA9fvxXepXPdrK7Vlu4x3/wqXQ2Ar4MzJPHkfIetN1em94sM0CZxH8Qa2GhpCrm8BxUhsArkCSwzHp/hVLS6jfcuLKlVMQBkGeG+kY9au3HO1f7R/jVDRaMWmcq0+8feZIwTExHb5zRBrVxJQ/rN4W97IAM5wDgKJxI9KyNr2pUhjd2sXIGD8OcElo2iJx6etSe2nVyLjISm0lsMpM9oJUgqDPI8qyvUdYHVUyFHE/s94OBxx/Gs+vJq8Aeu/wBlLGk4lejezms36xVBUqASI5+HvnjNam0v/wBT6z+VYL9HWnA1FtlMzbIyAOFj5j7wftW9sHw6n5t+VXHgGI6wTmSFjvb281uxbKOyEvkoSCfAxgkESKte2d511GiCu6qWAIUkBvHbEMAcjnnzNW9bp7TrF1AwBxvEifScVf63Yts1r3iqxA8O4AkHB8M8HHagYWNbEemqa6SZlS9N0gW9MZ2mM4iRPh/jVQ6cwVxtk42Db9ttW+kge8Bz8J5nzHY0Guag+9YbRsg+PcOdxxHNVnMhoCYDJRk6Ue4tiBhuBgct2rLexWqLanUqzs+y6YDEnaJcQsnAxWi08fqi8kBz6n42+9QaCzZW6DbtoHLDcVVQ08+KM9zzRwIEjHDkolN0Z3NqATJW6wz2lVaB6ZoxbX+j+v8ACq12ynvXhVkmWIAmdq5Y+cRzVzTD+iHyH5CpAF8kKDMBRdWKgW2eAoXJPGHJM/es5qeqr7y37u4nu7hMceLI+D7mq/6TOpOlm0qcMbk+eFQfX4uP5GsZo9Zc8Dwvuw3lkSQP+FQQD24FR8QGOIcMOcqrUvHJejazUItpjIUgmDjy/HJqr0LVG6Fd1iXZQCBIABAmMZicedYj2j1LXJW5tOzxRBBA7mSRBMNiG+EUR9ideBKrAUXEME+LkL5CQQZnzJxUsr36ouj5esc/wlkG7ela4z74p+zBxA+mfv8Aeq3tBdFqyLk7QMEwD6Dt5kUQ1AX3klobtz6/fmqvU9Olyzsu5TdDcjvuHGRkCtGGXihBdGKdYYKytxI8vPPahfW7m/TkowwGIOZUEHxQBOJFVevWWa3b92GdVMgAxMCRJPY8cHntQIdZvWwWGVtmAJ2hQxDEBSD2IAJJiTIPIo1K9Wm6KcR69xTDSvkEoRd1DlohiAxaVHODuZTHOc9q0Oo1Vu8y3PeTFvaVYGJ7BwlwHv5QQDPasvreqFnZkkKWLAHaSMyJKqJzFWum6uSFuZDncCCgYNgA8wuZwRmeDVJwe1pu4T3Y/tMczIorpOoqFG2WRmUMnDISSsypECBE5IkedEtX1zZZdSW23DCsDJVWVSIb/inA7eooDZ0RBbCbt5bl48LETsSYGeN0+mKm1F/dbCoP2TtJg3MEr+1/WYkkiBBgCltc6m+WFNFFp+pUL952YmPeT+2bIloxJzk12hQsg5LGT+7/AI0quS7f6qcF6L1BGIW4zBGQ3E8MXD8SlS4SBEspMySDPnFBOme8ub/dwIIhdrKdwTaQoAUjwtjvA7xQvp3WLguQrlRvlsSTErtMmT5djnvVvUa103/sqP2QJOYBJDL4QRAIBI8vOsYUqlMw2OHX7PglxCM2ArIANq7RkXAGMjxK0Lld3IiDgYpa+w2lK3ba4vCY2geIGSgBhiY2mB/WPJJnMWNQTc3gGFG4nOFMkQSJ2biTyZkfU+Ov371pGfeSttdmxZXcWaGALZaQVmcQMVL6RaCXY9/H+BFhEqxZ6wzQVQEK4LBRkEbCJaJMHbBwBBzRXTdSecKdoECNstiC/ImJMjBEHmKzFjUM15mYuX3CCFG/aTPhWcqPhAAHOB2o3a0keJmKMJYygIIjaNgGUK7ixABmPXFd11js/Xrx8wuBWq6G2JLbiQWPGJ2kYBMd8flUHU7xDWQCRJE/3gP4mq/R+ooto7nVSBHiIBM9z6z5/wCJhu9ZRtjbl8MY3CZmcZr0ljbeoAFVqjiDgjWofCDz3f5/Gs90TW4uF3km5CgnJ8MkKOTxwPKr+v6qg92FdW5WFYE5iPxFY/rOrAse6W4iszb8sACFHwye8kcjtVmq1wZLMxklyZhZ72mus2ocsJUyVBA3CWjxTkZoGyk54j1/j9KJdQ16t4WVPCABt3TwBnO3hVHB+fJoe6zwPX+eM96z77nYuEFWmYCFvP0YXZ1QXdMWm7kgHHE/Ot1pL/8ARaw+TuPsKwv6Mr9uwL1xyhfwrsJi4uTJEj4T4eD+z6VrrntPpwlxVtopfcT4hBJxLQc1cbUZAlTddosj7easG1Zzw89+ynyq9+kUxqNCZ4Yn/wBdryqfWaKzcCb7aEKQwBZvrI35EdiIq91/VafUC3utofdncpLHHAwVYRwPTApu2pgiCha18YhXulasNej9w/wryPrVkHVagAcNdJ5OQ7DzxXp/Tuo27Tl9tsiIw2ZkcSx/Chmu0Fm7de4LdkFznBJMjxTDiZ7470DqlPRS1rwMUX6Pqf8A9utt5Ef+6KzHsndCdR1In4roP3dj/GtLpOpJb04sm3bGCBEbe5Hh9Pn2ofYtolz3qpb3FgT4cmDME0F6nvRQ9GdJC67UL3YW3+6bf+T8KM6RZRQO6/kYn5VnNR10O4ZFVWgiYyfIEx2z96k0ntTcsTCN8IHhJHEk8A8zx6Up7m5g+qNodqFS/SPoGOnRvdlgLzLx+4SQvmZQYGcedYJr5Dr72NkbUS2xBXyB2weRBM8ivQ+te0zajTXrd1b6IFklQzEEMCIUqAfuOeRzXmWh1zi9CrET4XwAD8UkiR8/5xVGo0kkoHt1Vu5p1v3Axuoj8XBkN+4V5DGMfu+fFFel2BZVTbJuo+0SoUEEbnDbR4jEcGcEwfMN1RLRV4hGUyBLkNyDyeJA+vzpaFbq7iSwlRs3ElRnzJxjynnyMhUOuggxGh/CS4SFuOv6kJdssTEtA+fg/hNTdRvhrVxZ5/isVn+lBb6BCwZkaSu73pB8IDKbkFdvknfzGKtaixb1Y90nvbbHIJB2uQCBPdeZjEx9RdHalMXjUbB4buKRBaQE/pWq/oEBPH88UJ6vp1m6CCRCvA7wSI9eBVPXI2mvOgXauDtkkfDBMiYzkT25A4qzqr5X9XuvHu79t4KySNrAHB2z2xu/azEVZZWpVmiNetFYYXKporulZpIYO3aPCDgRMjnnmMHjtVvi3affYdGSQSGCl1zkLOWA8x594NUdVswEnCw0qFkznG5gcRnHJ8sstA7hBY5zyTHrHPy9KoClcdMnuR3YR3UITeui3jcu5WO74WCk7QAZIYn+8fWqun1zW2BHxruDBu3iycAjtHpn50R6/wBQLQ3vBuKqrBVKHaFZWbxScj/lPagLOIERBUzg85zng/U8VwIeZ0TsQIKqXSykjj08q5UiBYyT/n6UqfKiUV1tr3ZJJkOQexzJkMQRn5cd+0usaz3ihWubN2G3kEbTu3KpJOwGfSPLvVQuAxhftI5754zjHmfOl+pkNiOMSQvPcT8/wNIaIzQaKXU2gqgqyywwARO4gSxbkzx9cxFGumaa2xG0srL4e+3dJYlyclWO0lVB58qzioSQYBG4CJ58WBmOZ8vtVmxqXV28YWCSRAknuuckYjkiKiq2+2AV0ovftqtwe7S3BYFSC3hcESgnIgzAGMYmiWn1lt2di5CPCmQzL4vTfILRgiYAxFZmTccwjBGzkMZwczE5B/PNWRO9VC3F/rsRHiAgEgEmBGc/Kq1Rl5sE4whnBbLTahbkIwuBVAXYdwByh3GQTAMme4fORNSa/oAMe6hCP64BDKYjIPOePSs70RHO5nc7S52Kxa2LnAmZJZckbCCDJ8oGj0GkW4q+8nchlDulCAo7EcCDgmcHvxlVHvs7vkdgPLrrRKfUgqEWhaHvbQt77DbvEJBxwQuQQTM4j6VketaY37mIJDEkW1jDNEncQPKB3rSXLC23v7l+IgQwAQ+IR7vdMSMnsPyf1vqKHTvetNZV1hW2kEsIOwA7Z3RwT5mOatUbU9uETOR749yhbUdkvOL1gq21oEYx28894Jg/KpLdsDIM4zAj7GeatafbHiaQZOVOZ5PzkHP41Bcde24wJ7wM88cZGT5j5VryThCf8x0Wu/RtbJOpgEz7vG4zEuQSODx3OK22otftFY2gnJEYEwYnyrHfouu7f1kEmSLXfGDc7VruqatRZu5GLb/+01aa3BNmFmNJ7ZNdvbAi8qIg/tERnM9pwKL+1jXNNZ33USCdo2AAyRgwoGfr5VgOj6gJqUdh4S9nOc5Sa9A/Sb1a3c0yBTxdUmQRgHJpTWEmCetUwuAxCf7HdUuakEKqSEBBYGYmMyGz60I9qPbV9NqmtFFlAslZ/aUMBEKOCOPvS/R11q3avMGbm0SPL/WCs3+kPUJc6hddMhlT6kWwO3yH2qbsDFcHYr03pmpuXdKLw2bSjNBmcTPKz286yvQvax7zpAUKzqkEcEkAEEE+Y86Ley3tFaXpyI07tjDgd9x8/WvPvZvqS2RbLf7dSP8AhNsmuLXRgukLd+27PpxaLEf0lzYNv7JI5yB9qrdEutqSxZgGt7RAX4lORJnGZ7Uv0hdXS+lnaQoS6G8UZgHHP+Yod7B9TU3b2YBVIxyQSDH3FFcN5RewR7ruiY6bUeLwi07QBkFVJxkR2zXm50nvF8ILsogs5hQDmS27tPGRj1Nesa8i5pr6gg7rVxfujCfmK8VtIDzP+f8ApQVWHMJbscUbVLaWirW1ubTJJYiDMc8xmcRPlJqo1wG0qgqQC2YIhsfCcYgDB9PpSNoDt+Qp+kRzIRGcHkKCc9jgc0kU4xlLjVWeldQa1dBWf3lUCWHYRwSDHHrR/SbTATwXCC3hVSobCn3ZMsok4AIHb0oRptHqUVttooI3ktCEBeSpgFMHn0oe1wO0hGyRO0yYzJgd/wCR86S6mKpJHLHzUQCtT0/THUqtzU6hm2AMFYhrceKQ/A3RuH17gZdqF07DeqIwVBsgnYuXncowO3ND9F1Nbdo22WB4sOh38g+OD4jlo4HnNUL2qR7m9gdkQRAHAwcSO58+AKrik8vMSAMow9IzQwSVp7HRdPeJcWxDCWKmAuMQAYU9v+tRabpVk7blnwhZBJiCSwgRJ4OAJ7Hg1YTWW2ssio5uKIa2dpG05HB2n5jz9KBX+u3ANs+GcKoCQVI2/D8XHf8AwpDadd04nx3fn0QXXxiiXXOiBla6rl2Enb4iWn4srkSMQfTjiso9ogCRzI7enI+tFtNrrot3LhczG0b++6ASowJzz6d8VVNty/8Aq1Untt2jiMTgD/rV+zNe0FpMwnNvRiqpXbiBjziZ7+VKrm26nhHA8gGHnggGaVWrrtymVD+q5EnBIH3P4Vd6xcF287KV24ChJCwFUDaD2xXr2h6TaZf9Tbj+ysflVxejWwIFtAPIW1j8qxHdqAH6eaWK+GS8YvezbolpzctRdMBQ/iUwT/SCPDwfP8pZd9nGVZ324EcMScmBAivSesdOtHXaKzst+I3nYbEG4LbIUERnJmP3T5UaPslpf91sf+Cn8qYe0w1oJbmJ5kfhFtRnC8m/7LPuCJeQwm4liVUAtG0QCSSZOOwNXOnfo41F5vBc06+r3WUf/jzXpV32X03fS2D/ANzb/wDjVa57OaaCBptOCe/uLRj7pQDtRn2rhXpzkV5yOl3NPqnsXryEWAM22uMk3ArAWyADwcnAxz3pukuXBdLXGbOYG1mOzAmSo+s57zW11HsAXIK3LRA5UabSjHYA21Ujz/lUVv2MurcB9wHUclVYgcmdgjxfITxRCtSqEmRiMo/mqnZh5n1Cz3VultqLjO+rQ7RO33br4VE8AnIGYkyQc+RXQezlq7pClu5bZmXaWdH2lhuAfJBXtwD8M96N/wCgYJjQggzg2bpweQYMHnyqzZt3bQi3olEn/d7pjieT5UF1xDQ12AIwgD0hMNndOJHXgsE/6PnZUV9RpVCAqPE85JJZvD8Uk94xRK97E27t0lr1pbRtW7agM28BFXknEyB54A9a16veiP1CyR66Np+vrUyXL/8AuFn/AMm1aYtLtwVjZjU9eSzPT/YjT2d3utVt3RPiB4mOV9as3PZa0ykHWYIII3ACD9K0gbUf7ha/8m1SKdT/ALja/wDKGmfGPG5DsWb+awi/o10gYN+s5BkHcOR9KK9Q9lbV+2lu5qJW3MAHzgk5XvEmtRt1XbR2x/8Aaj+VOFvWf7rb/wDLJ/EUHxb+CnZM381hrPsJpkMpqGBjbz2mY+Gu6n2G0rndcuktwTP8q2zaXWnjTIP+4sj8xSOi6h2tIP8AutP/ABFQbU7gp2Td/NYu37KaVAFTUMAOxkiqh9iuniP6UiDP7fOPX0refq/Ux+zH/Dox+dIDqXdtv/FpB+Vd8U86hTsmj+rGH2b0D4a4zweDu5+9XNL7OaJDKWz9LefvzWla5rxg6pR871kflTTa1h51ij/7g/8AJU/FvzLgo2LNAhtnp1lAfd2r/wAltkz+BqjqPZPT3BA0F70K2TbP3VRR0aLVH/8AnIR6ai8fyU0w6Bz8etH0e+3/AC0DrUdXBTs2DTrzWe0/6N0mRpdUYMiSw9eyifrRbTexeyY0VwgkkhrzxJMk7SwA+1Sv0+1+3rM//wCd4/mBTR0jTT/9TPy07f8AM9IdamnNwQltMZx4qpd9iG957xdOtpuxW5YDLz3ZvU/xmuWvZO4vOpZZ5C6qwgnvi2B+FE10GmGDdun+zaQfm5qX9R0v/wDZP/hAfbNJdamauUXqfRWI13shfN7cW011VEJ73Ue8aPUNPefvTbHs9dRwxTQbe6iIOP6wtGCMwc88dxsNW+itCX96B+89sfgiTQO/7edMGFV3P9q7+Ytijp1GvMtE+BKCKRMygvUeiXJ8F22bcEYRw3kQRbtbSO84+QoJohpzcPvj7xlUgKUKeLA3NLrMAHEHtWhvfpI0gPg0Ttnk3nHbtOfwFUr/ALc6a5lumI8eblj+K1co0+Ecl0UxlzRDS2bJvKlosouL7rYbQuPDGfi97hQckbeA3nINf9hzEvqHJAIH9GFwexLMfTM9qB9O/SbprIIs6G3anmIB+pVJNOufpS3SFt2kB8veA/fAoxQtJcLjgAMpIUPqU/5PsrOi6C7puL7TLCNqmNrFYmPSu0EX2wAnaQASWje3LMWY89ySa7Vl1nthJIe3zVO+NPT9IJovZ++4BW4BifE9wc/2QadqOkvbzc1igSODqGOTAwUA/GlSrPfUcat3ipvkFU7V4e+j3zQEIFwhiZmTiZiJ796t2Nfd4t3b7T399cUfbcIFKlV1tNpc0HVHKJ6LXa22wb3xHeCzv99x/jWlte1+ptbRqFVwRI3RkY/2fH186VKrDrFZ3EXmAoA8jFaTQfpAUKCdKATwU2CTz3z96LaT28VwCdPeAPebR7x/XmlSrJqWemzBoVtlZ0LQ6bUC4u4KR6GJ/AkVOEHlSpVSV0Jt3UIilmwB9aAa7r73MW/AnnPiP1Hwj5UqVVrQ8gQEt50VD393+u/99v5043n/AK7f3j/OlSqmFXA4pylz+0394/zpDS3GmD/6j/OlSriYTm0wnjptwjt27+lQv0ZsyR4eeTFdpVwcSU80RCit9NPaD/n/AK05bBXvGJ4nmlSp7UF0BWEsPwGHzjt964+jaJxH+PlSpVM4psYKM4jcO49fTz9KRe2VxM9/48/KlSqUJSXTqQCSBPYif8/Sk+isxkkfIf40qVCQlEA5hcTpto/C7T5R+PNU9dp7qGLSo39tyv5K2aVKlg70p1NsZIZrbPUHWbKqjeRuIyfc2wePSsZ1PpHUrkm7cPhHCsAMY7MP89qVKrdGrcODR5KlWFzELNP069MMpnuZQn7lql/0Bf2ybUDzLr+QY/5NKlWs+0OAEAKoaxmFXTRKTEggcxux9wKde6aVEgbpiIPn86VKn3yCmlxBhU9yDBDT3gj+VKlSq1CfC//Z"/>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QSERUUERQWFRQVFxoYGBcXFxcZFhoaGhYXGBUYFRgXHCYhGBkjHRgXIC8gIycpLC0vFx8xNTAqNScrLCkBCQoKDgwOGg8PGiwlHyQqLC4qKiovKiwsLSwsLCwsLCwsLCw0KiwsLCwsKiwsLCwwLCwsLCosLCwsLCwpLCwsKf/AABEIALcBEwMBIgACEQEDEQH/xAAbAAABBQEBAAAAAAAAAAAAAAAFAAIDBAYBB//EAEsQAAIBAwMCAwYCBgYHBwMFAAECEQADIQQSMQVBIlFhBhMycYGRobEHFEJiwdEjUnKS4fAVM1NUgsLxFoOTlKKy0jSEsyQlRGRz/8QAGwEAAgMBAQEAAAAAAAAAAAAAAgMBBAUABgf/xAAzEQABAwEFBQYHAQADAAAAAAABAAIRAwQSITFBE1FhofAFcYGRsdEUIjJSweHxQhUjYv/aAAwDAQACEQMRAD8A8XFzgQOAJjOCeD2q/YQesRye9UFY+dd3H1oajS5JRIWQDuXxgYiYYGM/MVP0vqAWQx2yQcgwYM9jzjn5YNUVuBctBDDAz4YiD9MfOKewGN3hJ7kSrbsiY45ny+Xau6no5E2DmtT07QAzcWTcywVWIUmTjcIE+RPc9oq2yXDdBtF1thwX3pHuyJU+6JKggwvhGQYJmh3TtXbtbRIYlRIMQR4dy8geZE+vFFm6laZWZCxwIk5PiAIIjwgceceZzWa+8Dkq7s07W6dGRkLvuuEldzlLRKk4zuCkA8SAY7DAx+stsmHEeU+X7p4Iz2863492y7XtkhxxKkHbkHYQVYwSI549IC9T6Pd2n3Li5bLltjEI1sjcYKs0cAZJ5k96dZ7SR8rjhx/G5CMCsosBl3yFMTHl54nNGelau2x2WkGCOcs3efEMrgmPypmqs3LbMjLuAjw7N/rKNE4lhOPLNSdL9mj7ksphiNw3zPhll8Ime+McVfrGmRmizGKvvpRcVrmnGy4GlgGBJUkTuYnEdjIhTRPpHT9SxVbl4PbI2kIx4MkSRBkYEiDwfOgXThfsP7y7bZtwmQYE4mGJGSPyjtRn9fuXvDZu+7ubsQR4htwpyQfLEwI8qrNeaT4cAQDmlOBiFsdHp9iQCc55mMAEA/SnsaFdE6ddTx3nYscbSQVESJWOARBjn1omxr3Fkk0xLY65dyxK+D85TGNMY11jUZNXUlcJqNzTmNQu1RCKVG5qFqexqNjUqZUbUwmnMaYTXKU0mmGnE0w1CIJrVG1PNMNQiUbUlpGktQiUy1PbqBKmAwflQlQrONpmY7wCT+FZb2hMEG2SM/CJAMiBzEcZOflmuanV3LZCMWyZ3SDAbAAIiMTz5+lVb+ra8vjRHZgYeDvH7wIwQCOf3a8xb7WKo2bhEHrdC1KFG5jMyhlvUFXJJAJg4zEyIUGO84nMVZ65pVkXFgBvWCx7kIFAX1ySZ+dDbmlhdrkgggZWAe4Unk/Tz+tG7d8e6G5SWtt4BgDcAABE5IifLispxuuDgrxwKFp0m4RIQ/l+BpVqP9HO2QcHyDf/AC5+gpUv4niEF9Y21YUrOS3MdoEzB5Jx9qntJbuEzKsQTJ+HCk8dlMc5o3p+kMWu3LsJuzEKwGMn+0M+Yz3rPsnvr0WVYr2Ewds5JJ4GY+3yr01WgaQEiZ01KTTqCqSActdAmNaIG4Z8iPKM/Ig1K9z+iZSA8dz8QxMqRnzwaku2ratG4uvAjwn1gH7DOc81VLruxgZCnEwREHtwTnFYrm5g6KyCDkp7GpEFu6qsg8ETtMx8XImfIUQ02vnd7ogMRuCj4WgEkKMwxAJ+ooZoWE8R9fLOfXEfwokSBtK+a7Zz6hZ58sjv86r1GCEJOKI6T2jY+A7WVlAjIO4MNrRMbvjB45Hlg7ob9sMjNhiSo3evw7pPHz8h5VhrniuFlPJmYzJ545PfHnx2op0twdisZggrBAwSZK9iZUfKqlWiIkYb0LgNFqBoFe8bgeW4ZfEZMLGN/IG3gE8HvXNXozu99ac+9Q+NBckcKD4WHcRiRGMHNM1dxPcrua4Ftnd7wQWBU7trjadgH0mAJyaGfqrqzXAxUEBpYkkht4IuAAggEsPCYwM9hNGjUewv0HolSi+u6khU7GYhSAwJJOQYByFII7AHtwaC9JvRfLBgwBKlSRIMyQC5ncAT+HNWj7Ni/NxLxPJO4QuZY7WGRkEZ4rM+5914xK+KNryHUFAWwI5OI5xNaJoOdTFTDHDDr9oWAGQDivUNP10naLgAJPwgzHMlyFAHAAA/6EnryS711/MmYUnvIWJJGWBHePrXoPTus2tiKsgsJgkkzAHLHPb7GtDs+3Oouu13YHfMqnabNIBaMeCKsaYTXd340xjXqmuDmhwyKyyCDBTHNQOasW0LHEfMhivyO0E1BqrRRip5HfMEdiJAxQCqw1DTnECUw03BgfoTChY1Exp7GomNNQJpNMJrpNNNQpTTTTTjTTUIwmGmGnmmGhRBMNJaRpLUIlMtOu2tykBip81MEUxamAoS0OEFcDBkLHe0dpLbH+k3tEEMW3DBA4x9/wAOwXT6hwcE898/SPkD27V6A3s7YYglRiT8yf2iTyfnTbnR9MEeSucsSwGecmZA4x5Csit2eHuMEDgtKna2taAQSVjV6mzQpILg4ggZORJIzny86ku69g8lMOFyBhu0HnMz/KqfWLam83uwTLQsA+MmQSBHniBRuxrzplS3bYAgbmLATubIBG8wY7T9BXnrRTFJ10QVfnAFWrS6iBi4voCMeQxH+fPmlUNvrl2PC6xJPIIySTE8CTx24pVRLX7ggU3tL1EW7JX9q4I+n7R+2PrTfZ+z7qywIC3XPfk4DWwB9QYnz+lXo/SXv3BfvE8yuOfKAeFHbz5+ZXWWSowQxnxsQBGZG5hEHP3Ar6CwOqONdw0gDhv7z6LKN2m3Yg469cEC9orBe4txF5A3FRI35PiYKFMcc0LvkE7CPPjsYPH2ohrtNduWty+JQW4EtCwBvI5WJj5elDWsFArrggw0jhoPA8sE/bFYFtZ/2F2/FalDBsbkhfIVrbjIjaZ+HMn7/wAT508XjkGQpjHaY8vnNds6c3STyZEt2EyBI7ScCnNpyAAwiPsJgwSOOfwqjUY6ASMEyRMKXR3RtKlc4g55Gd2PXmOxxRLRW13Lc4QmWzDIYJYERDIIzGcqR3kYl5QTyIB+c9uOD+H51dtEu4A3eOAQomCPDO0YECZz5YpBkLonBGtJ7TrbKkiZYhogHaVG2fOOJjhvlQrWXLi3P6NibbKdgB3JEEhNpwIJ+EH5VT6nYdVEcgkAbIgALIwTgyMHiMRwaum1BublYIfDOQJ+agx8yMefz5jBT+amVBYE/R9Uusyw0MOBwCRkbjz9o4HrV61ZYybhlR4nnkgAHnsMrMmfuah1GnDWkbaiuxAJkd1gBhz2x86K3ejqCotbvEHmXnaxUCeJcSC3Hb7MbVpRDsM1Lnxkg+psJvBEhSDwSYOCBkYzIg+f1rS9D6hvKocrPhMeIkEQTxkcf8VWNL7EA2UBkXFKkndhhJng4lRHYz3GDWi6Z0S3YHhUBjyfqY+v0HFaNnsFW0MDmugHruKoV7XTaYzKvlqic05modreqpbJBIx+Z4H559K9K+oLPTl5mPMrIp0zWfdb/EU0m5htDACZ8RhZjJPngU3rSFXUb1cBcFSCMsxPy+RoCvtTbYgKZM8ftRmTH0q1qus24TcVBnAJhiGfaYHzM/SsEWy7aDVLM9FtmyF1AU73iusajY1wXc7Sc5+sR+MEH6/Oka9BSqtqsD25LDqU3UnXXJhpprprhphQhNNNNONNNCjCaaYacaaaFEE01xa6aS1CNSLUy1Etdv6cOpB+nmD2IqFCma8okMQMcEgYrC+02otNc8AJWIBUAg+gM/Lj086b1a06vy7LbP7cld0ZCg5KxHlicRTtPrSbgc2w14OCDJCwNsjYR4SDHyng1kWp7qp2ZbGOa1KFLZC/M8EM0bhGFzKwwjvg9/MmDxiauai4rlrzljyNvEiMSw+GRJjnxVZu3bV1wLSG0G5jYoyVJ3uSOIOBE+XnY1/Rrdu04GoUqIZROC+Ad22RgAwBzjsDOW6xkmWmeOXqrW1bInPchn68VgKrxAiT5ifT8q7Qy5qIMQPrM0qp7JPuL022KsBAcGobYqwlfQF5MoF+ptp7o4e3dYhgF8ZnMN2McTjnzE1d67oFfTlLKp4zOSQTBzEAkntHrRdRVhDStiC0t0Kaa5kO1HNeZ3PZ0oFN5Sm9RtzOf25jIjBjvOPIWPcgJG4upBaCAMA7T4pJAnyIJk45redQ6Ut8AMSIM4iD5SDyKzXV+kJZG1rnxn4FBNxpeVJJwYnvgQMVnPsDWSW9fhXqds2kB2aBWdHbS7B3BREM0QSSD4Qe0Hkn8qg1lzZcbaWCndPyZcDbxwRkCM1Y09kX3O0NsUQPETABI3yf3j9PlVTU23W4feQT8MbgfDJHPIAjkjifUVgVaJa++PpOC1GvxAOal1t5QBDBmcIclvDyYJJkRuOTA5+Zoa24N0iQDnA2kT8UDEVz3RYnBMDj6x38p49Ps3VW23gFSCQBiTPqB/AeRpAZOLQmDNEtNrkW2B3zCHgcgR6+tGLHWSPCjhgCIEmYPkOPOfmDms3YcI0sFg9yCSByp8zMRHzoz0BdOXLNbumSQFQG5xy2ciBJzJ8ppXw20MEeaTUwErfdK1rMoGwhOAZxiZ8/T0q+xpmkvq9sMnwniefw+1dc17Ds2hsaAaHXh1lqvPV33nkxCSW2c7bY3OeB6x39KudP9iNPY8Wo23r0+JmG4TkkqnC5yJk5PFWvZ7VJbS63N2VA89mSdvzIgx5Cq+ut37i3AmGjwHvJmcZj7VR7QrOdU2YwA/K07BSDWX9Si69WS3hFMDt4VHH7sd81y77TwVVkLLcmZhowAuHkEYP3FDE6DeOo3Z937uNsN8W8mc44+tD72ifTWbNu9J3OVZocxlnHiHGGAyIPGKyiBvWo2ZxR7Xezmk1WbIGnvTuG0bUYgRDrxBEZUA4HIEVjtXp2tuyOIZTBHr/L1rUWOmX0L7sjcoT+wyoCSfMNuOZqt7alS9r/AGmxtxjlQ0Wz+DfhWn2ZVLXmnmDyWZ2jTDm39QswaaalK00rW8scKM001JtrhWhRBRGmmpStNK0JRhQmktSFaSrUIl1amWmKKlUVy5Cesm0pLMhuXdoAVZJAY8+SDHJ8qzj+9uHZasG2eSzMWIAgkeIbVklZAE4yK0HUei3D/qmKliJYOwIAnHOeT8vWgV3oFx75tS7IsSzEkNmcScNBYT+6eJis2ttnzhGmHvHNaNE02jPz9svBCU0anZ4i7k5VVLwIwBkbm9AYEc9qsXOnQzQmxbZ8ZuHIB+EFeRgcCTnvFEH6e4um3pw42j4wuxQACJkCWLRyTie8SAjIdgh1E42zJGM+cSVGRyCKz6tAMwI6HE/r2vMqF2R68FcbTWhxftf3W/gp/M0qYvQbp+HjtOD5cAH86VL2H/j19118ff6L0FBU6UxFqVRXr15gqRKmWoVFSrUoSp1qr1DWWUj3zBd2JyDwe4yBG78asLSuaZH+NQ3zAoXAkYLmwDisPr/aO0oZdHbW2TKe8kfCY+Fe2CT2iKzSIW3Nhtg3NPkceU8wPqMCvQ+u+yyXfHuCRgnaIC5kAKOTMTWI6lo7dpNoLNcMgwpRGggqfHBxxA/wrDtNOo0y6IHhyW7ZatNwhsz581Dp7odtsxvUrmIEkEFioJ57meZp+uN33oksxQiHEZ28zML5CeD3mh1uy4Lc8AnvM8YPxD7/AJ1b6fr7tk+AnvgjHm0zjAEz2IBxmswVR9LpE69f1XXNxlsKXQam4dyBN6k+MFSwzkHwmVOCCRjieBVtUu2WW5aBAInaMFeQsCcyAfEJGGiKl6St5tSXClC7EfFByYbY5GQDGDzEd62fR+jXLQ93cKvbWQsiSAQQQp5AAMQZ47d7VOzstILJJiRO7rrNVK1cU8YHdvUPR/aEsigqxcxuBJMZgjjn/Oa0Wn0jXHW2o8TGPQeZPoMn5CoF06KSQoBPeKIdB6ibOoRwAZ8Of3sA/ePxq5ZLJWsdN5L72HyjTrqVnPqU6z2iIxxK1um6LZ00L8TkctyY5wOflx8jVa71T9lfAx4ECP8APyqrrdX4C5LSGM5ntMAsOM1QTUf/AKpkwNtxFHyKKTPnzXnnOqVXXiV6BrW0xAVw9WLCRuESeWzA48hXbevMzDARJALZztj8PKszp9QT1HYD4f1O40Zifec+VN6TdP8Ao9mmCC+RPbVxU7BwGJU3wVt9B1fcR4iFOADBM85mDFWL3S7OqtgXUCs07CIDj1Uf5nvWbW8Vsu+DsuAAHjNoGPwNHrT7VG0wyoCpxuAZRugxxn8aBpfSIcCuc1rxBXn/AFDQNZuNbf4kMHyPcEehBB+tVStGfaXUG5q7zNzvK/3PB/y0LK17Sm4uYC7OBK8s9oDiBlKh21zbUxWubaIrgoCtNK1OVppWhRKArXAtTFa4FqES4BT1FILTwKhcugV1UroFPAqQVCB9fW7cQqgKLMFjJJyuQqZIie+fLuMnqtEyXWX3d24VEqDtAgct4QZPIgD+Veg9RIFp90xtMwJMek151dbdcCaeyF3RHvF8Ux6mDgTBEcxM5p2sCAdetMloWUmCNOtUZHSnOdlhfQlz+IcfPgfIUq7p/ZAlQbofeedpBX6cfbtSqBScRNzn+lxqtB+rl+1q1SpFWnBacFrXWQuAU9RXbulu7N1u07z8MKSCc9wMcHmB60/TaC+UG+zcDR4gLbxPeMcUn4intNnOPXNHsn3L8YJCpFNOHT7v+yu/+G/8qcdFcAJa3cAHJKMAPmSMU683elQUhUNzQ22feVBYd+/IP8Pz86lFIGoLQc1AJGShbQWyyvsXcswQIwRBB8x6elSDTJ/UXmeBz5/Ouk0qi43cpvHeklpVG1QAPIDFdJrk12pAAXYlJNs+IkDzAk1pNF7Lr4WBaSQQWB8JBBhhj4h84nvQjpFj+lR3/wBWCdx9IMwJmaNar2o06MPdWyzLME7miZB4xxI5rG7QtRYbjD3x6LXsNmDhecO6fVWr3s8XVlvPtDMSFQAvEARMfXg0270vT27hcp42YMWd2mQoUHYD5ADC0H1XtXduT8QB7AR27xz9SaHNqmPMz5VigVD9LfwtYlgzKLHU6e25dbFnft27tiztmYnbO30qq/XhhRZsi3kbfdWtpkyRBE5IJx3oZk4OO5PI5OBHJikrGHhTkjb5H5eVTsnuzPkovtGQWosdZ0txDbvadVViCfdkrmCsxI7T3NG7Nixd/wBTdE7AgRjBxEHMHt615wGIAkcwCByD3nsfnTv1ojz/AD/woDQqaYohUZrgiXX+ns2tvIiyxeQMD4oI585qT/sm/uyzeFknfBD/ANnw25I5E88E0Nt9fKOHYSy8EjIxHPyOM0a0nt5p22i8WUgYIYjEZnf8XHO6tB1vqBrWgRGcqi2xMLnOJmVmWTODI8/OubKJ9UVWuu9uChMiIHIHIHGapbK2adQVGhwWU+mWOIKrlKaUqwUrmyiQwqxSubKslK5srlKhCU4LUot10rFQuUQWngU4L5V3bUKU0rPNc9ypIJUSOD5fKnxSrpXLs0qbSrpXKtqNVsdV2yCcmeOeB3jH0q6m2Yaf+GJrIt1InUENt8IPAmQxGYVzGfU/SM3n6gA+y5GVyyk7ln4WYTAnsOZFYVo7ZfRc9pBIOWUjwPt4FaLLA1zWnorf6H2kS3aFsWSRiTuyY8/qSf8AIq23tdbYydMJP7x7CB28sVk7XVoG1ElVUZVpEZxgcwB96db6y23e1raoEk7wYHnG2s81A4bTaTOsFXQYwDeYWtPtVbIj9XA+RE/crViz7XWgxZrOGAU+KRGBEbfQc1lB1XyAOJ8LEmJIkjaIGKTdRDKu5WAMQCJP2oGvD2XmVJ8CjaZP0+i2132g0Z+FFB7H3VskHsR4qb/pfREDcisf6z20Y8nE7qypvooyD/d/xrtrVI0xOP3T/OiD3gTfHmpLWn/PJadOpaKcLbVe6raUBv7QnI/xpNr+n/7Oz/4K/wADWXua22OZ/umk+pSJz/dai2tQf7HmVGzYf8clqB1LQQN623Pm1oEx2Hypg6joAfhtKvcC0M84M9qx79TtSRmR5I/8Kr3uqWQDOI/db+VTtakxfHmuuU87vJaXrPUdOXtDS7VksHVV2iNshvKQRH1qI3R/kj+dZnR6xHuoqEjdj4XGInuB5VZtF51Jk/0XwDPIX8sDzquYm84Xp1nh+k9owhuEaQjxnyP3H86YHnj8x/Osuly9GDPzutP1FX+oLcXZsPKyfGVz9Oe9V21mlpNzLinFhkC8jDNHP5j+dcn0/EfzoJ0x2d9rk8E4csMR3J9aHt1jJG4z5bz+U1Brtuh1zmu2ZmLy1G+f+o/nTXMc/mP50Iu3G9yjqcsYyxAxPcfKo9J7w3FVyNrSP9YzHicA/KiNZl8NuZxrvXXDBMoyDPA/EfzpjP8A5kfzoHrBdBeGgCY23G3QMDHE1Obbm0rQ24tBEnABwec8CpZVa5xFzLioLSADeWs6MdKEJvMpdj8LIWCgeWCCT/nvRJ9T07+pb/uP/KsddVbUBjM5Eg/L+Bpn65bM+n7rVcDnMwa6B3pJa12LhPgtVb1WgE71tnOALbAAeWFE/XyqK9rdBuEC2F7/ANGxJ9MjH0IrKNrrfb/2tUL6y2DBB/umj2lT7x5lBcZ9vJa691Hp0eFbYPaVc/nSXq/To8YRm7nYwn7Y8qyL6hImDH9k/wA6rtq7Z4B/u/411+p9/MrrrPt5LTXfarTgxbQ7VLbfd4GfMQZOJz51G3tfYgD3d2R33HP4VltPrFDFVUz5RHlnvUV/q5AWLZO7zIXy77T51FMOcJLuRKl5DcI9Fp39r7PZL3y3Y/8AZj6UL6v7T2SN211g5LHEHjhBHagbdcYAn3Q2r8R96uBOZ8PI5j0qp13UG7YcBSI2sH5Xnwnjg5Hy7Uyk6HFzKgkcCkuc1wuubgeK1SmRI70ooL7NalVtqhK+IyqqdxAOfERIGePmPOAY1l7YjNtZtonaolj8h3NegpVRUYHD3WK6mQ+6uxSrD3fbe+GYBUgMR3nk4PrSqn/yNHirfwFTeERu6Ta4KK21jKGFbeg52eQn5RHeqOoZ9wCN/TNvRhIEDfGTug+m2eR61CvXmvQsf0aFpO+QTG45GYJwTzkZ5panUlmU4hdzZnaSWCA8SAuDDFjIPGBXjAx8/PmtRogQjel1V62NrblEETwDAJaBgGCJkc8c4orc6yPc3SxnYpO1FBYkSR7znw4HH9b0msmdQ5uhbbNcW3JT3gMOWAyQfFiZjnEwTFXrOtloLhSibTtMspY5k8wTtAB5kgzuiq7qZaQct4HsiWg0GtQuLfjNwIrtA2FiduDtADhAyyfXM8DVam0CLYIGN35KP4Gsv0/T2ldnYneSAgkkCVgsqD4cSDHNaW5e3bCpxtn7s1afZr23SAfDcge3GVT0b77jAxCtjA9fvxXepXPdrK7Vlu4x3/wqXQ2Ar4MzJPHkfIetN1em94sM0CZxH8Qa2GhpCrm8BxUhsArkCSwzHp/hVLS6jfcuLKlVMQBkGeG+kY9au3HO1f7R/jVDRaMWmcq0+8feZIwTExHb5zRBrVxJQ/rN4W97IAM5wDgKJxI9KyNr2pUhjd2sXIGD8OcElo2iJx6etSe2nVyLjISm0lsMpM9oJUgqDPI8qyvUdYHVUyFHE/s94OBxx/Gs+vJq8Aeu/wBlLGk4lejezms36xVBUqASI5+HvnjNam0v/wBT6z+VYL9HWnA1FtlMzbIyAOFj5j7wftW9sHw6n5t+VXHgGI6wTmSFjvb281uxbKOyEvkoSCfAxgkESKte2d511GiCu6qWAIUkBvHbEMAcjnnzNW9bp7TrF1AwBxvEifScVf63Yts1r3iqxA8O4AkHB8M8HHagYWNbEemqa6SZlS9N0gW9MZ2mM4iRPh/jVQ6cwVxtk42Db9ttW+kge8Bz8J5nzHY0Guag+9YbRsg+PcOdxxHNVnMhoCYDJRk6Ue4tiBhuBgct2rLexWqLanUqzs+y6YDEnaJcQsnAxWi08fqi8kBz6n42+9QaCzZW6DbtoHLDcVVQ08+KM9zzRwIEjHDkolN0Z3NqATJW6wz2lVaB6ZoxbX+j+v8ACq12ynvXhVkmWIAmdq5Y+cRzVzTD+iHyH5CpAF8kKDMBRdWKgW2eAoXJPGHJM/es5qeqr7y37u4nu7hMceLI+D7mq/6TOpOlm0qcMbk+eFQfX4uP5GsZo9Zc8Dwvuw3lkSQP+FQQD24FR8QGOIcMOcqrUvHJejazUItpjIUgmDjy/HJqr0LVG6Fd1iXZQCBIABAmMZicedYj2j1LXJW5tOzxRBBA7mSRBMNiG+EUR9ideBKrAUXEME+LkL5CQQZnzJxUsr36ouj5esc/wlkG7ela4z74p+zBxA+mfv8Aeq3tBdFqyLk7QMEwD6Dt5kUQ1AX3klobtz6/fmqvU9Olyzsu5TdDcjvuHGRkCtGGXihBdGKdYYKytxI8vPPahfW7m/TkowwGIOZUEHxQBOJFVevWWa3b92GdVMgAxMCRJPY8cHntQIdZvWwWGVtmAJ2hQxDEBSD2IAJJiTIPIo1K9Wm6KcR69xTDSvkEoRd1DlohiAxaVHODuZTHOc9q0Oo1Vu8y3PeTFvaVYGJ7BwlwHv5QQDPasvreqFnZkkKWLAHaSMyJKqJzFWum6uSFuZDncCCgYNgA8wuZwRmeDVJwe1pu4T3Y/tMczIorpOoqFG2WRmUMnDISSsypECBE5IkedEtX1zZZdSW23DCsDJVWVSIb/inA7eooDZ0RBbCbt5bl48LETsSYGeN0+mKm1F/dbCoP2TtJg3MEr+1/WYkkiBBgCltc6m+WFNFFp+pUL952YmPeT+2bIloxJzk12hQsg5LGT+7/AI0quS7f6qcF6L1BGIW4zBGQ3E8MXD8SlS4SBEspMySDPnFBOme8ub/dwIIhdrKdwTaQoAUjwtjvA7xQvp3WLguQrlRvlsSTErtMmT5djnvVvUa103/sqP2QJOYBJDL4QRAIBI8vOsYUqlMw2OHX7PglxCM2ArIANq7RkXAGMjxK0Lld3IiDgYpa+w2lK3ba4vCY2geIGSgBhiY2mB/WPJJnMWNQTc3gGFG4nOFMkQSJ2biTyZkfU+Ov371pGfeSttdmxZXcWaGALZaQVmcQMVL6RaCXY9/H+BFhEqxZ6wzQVQEK4LBRkEbCJaJMHbBwBBzRXTdSecKdoECNstiC/ImJMjBEHmKzFjUM15mYuX3CCFG/aTPhWcqPhAAHOB2o3a0keJmKMJYygIIjaNgGUK7ixABmPXFd11js/Xrx8wuBWq6G2JLbiQWPGJ2kYBMd8flUHU7xDWQCRJE/3gP4mq/R+ooto7nVSBHiIBM9z6z5/wCJhu9ZRtjbl8MY3CZmcZr0ljbeoAFVqjiDgjWofCDz3f5/Gs90TW4uF3km5CgnJ8MkKOTxwPKr+v6qg92FdW5WFYE5iPxFY/rOrAse6W4iszb8sACFHwye8kcjtVmq1wZLMxklyZhZ72mus2ocsJUyVBA3CWjxTkZoGyk54j1/j9KJdQ16t4WVPCABt3TwBnO3hVHB+fJoe6zwPX+eM96z77nYuEFWmYCFvP0YXZ1QXdMWm7kgHHE/Ot1pL/8ARaw+TuPsKwv6Mr9uwL1xyhfwrsJi4uTJEj4T4eD+z6VrrntPpwlxVtopfcT4hBJxLQc1cbUZAlTddosj7easG1Zzw89+ynyq9+kUxqNCZ4Yn/wBdryqfWaKzcCb7aEKQwBZvrI35EdiIq91/VafUC3utofdncpLHHAwVYRwPTApu2pgiCha18YhXulasNej9w/wryPrVkHVagAcNdJ5OQ7DzxXp/Tuo27Tl9tsiIw2ZkcSx/Chmu0Fm7de4LdkFznBJMjxTDiZ7470DqlPRS1rwMUX6Pqf8A9utt5Ef+6KzHsndCdR1In4roP3dj/GtLpOpJb04sm3bGCBEbe5Hh9Pn2ofYtolz3qpb3FgT4cmDME0F6nvRQ9GdJC67UL3YW3+6bf+T8KM6RZRQO6/kYn5VnNR10O4ZFVWgiYyfIEx2z96k0ntTcsTCN8IHhJHEk8A8zx6Up7m5g+qNodqFS/SPoGOnRvdlgLzLx+4SQvmZQYGcedYJr5Dr72NkbUS2xBXyB2weRBM8ivQ+te0zajTXrd1b6IFklQzEEMCIUqAfuOeRzXmWh1zi9CrET4XwAD8UkiR8/5xVGo0kkoHt1Vu5p1v3Axuoj8XBkN+4V5DGMfu+fFFel2BZVTbJuo+0SoUEEbnDbR4jEcGcEwfMN1RLRV4hGUyBLkNyDyeJA+vzpaFbq7iSwlRs3ElRnzJxjynnyMhUOuggxGh/CS4SFuOv6kJdssTEtA+fg/hNTdRvhrVxZ5/isVn+lBb6BCwZkaSu73pB8IDKbkFdvknfzGKtaixb1Y90nvbbHIJB2uQCBPdeZjEx9RdHalMXjUbB4buKRBaQE/pWq/oEBPH88UJ6vp1m6CCRCvA7wSI9eBVPXI2mvOgXauDtkkfDBMiYzkT25A4qzqr5X9XuvHu79t4KySNrAHB2z2xu/azEVZZWpVmiNetFYYXKporulZpIYO3aPCDgRMjnnmMHjtVvi3affYdGSQSGCl1zkLOWA8x594NUdVswEnCw0qFkznG5gcRnHJ8sstA7hBY5zyTHrHPy9KoClcdMnuR3YR3UITeui3jcu5WO74WCk7QAZIYn+8fWqun1zW2BHxruDBu3iycAjtHpn50R6/wBQLQ3vBuKqrBVKHaFZWbxScj/lPagLOIERBUzg85zng/U8VwIeZ0TsQIKqXSykjj08q5UiBYyT/n6UqfKiUV1tr3ZJJkOQexzJkMQRn5cd+0usaz3ihWubN2G3kEbTu3KpJOwGfSPLvVQuAxhftI5754zjHmfOl+pkNiOMSQvPcT8/wNIaIzQaKXU2gqgqyywwARO4gSxbkzx9cxFGumaa2xG0srL4e+3dJYlyclWO0lVB58qzioSQYBG4CJ58WBmOZ8vtVmxqXV28YWCSRAknuuckYjkiKiq2+2AV0ovftqtwe7S3BYFSC3hcESgnIgzAGMYmiWn1lt2di5CPCmQzL4vTfILRgiYAxFZmTccwjBGzkMZwczE5B/PNWRO9VC3F/rsRHiAgEgEmBGc/Kq1Rl5sE4whnBbLTahbkIwuBVAXYdwByh3GQTAMme4fORNSa/oAMe6hCP64BDKYjIPOePSs70RHO5nc7S52Kxa2LnAmZJZckbCCDJ8oGj0GkW4q+8nchlDulCAo7EcCDgmcHvxlVHvs7vkdgPLrrRKfUgqEWhaHvbQt77DbvEJBxwQuQQTM4j6VketaY37mIJDEkW1jDNEncQPKB3rSXLC23v7l+IgQwAQ+IR7vdMSMnsPyf1vqKHTvetNZV1hW2kEsIOwA7Z3RwT5mOatUbU9uETOR749yhbUdkvOL1gq21oEYx28894Jg/KpLdsDIM4zAj7GeatafbHiaQZOVOZ5PzkHP41Bcde24wJ7wM88cZGT5j5VryThCf8x0Wu/RtbJOpgEz7vG4zEuQSODx3OK22otftFY2gnJEYEwYnyrHfouu7f1kEmSLXfGDc7VruqatRZu5GLb/+01aa3BNmFmNJ7ZNdvbAi8qIg/tERnM9pwKL+1jXNNZ33USCdo2AAyRgwoGfr5VgOj6gJqUdh4S9nOc5Sa9A/Sb1a3c0yBTxdUmQRgHJpTWEmCetUwuAxCf7HdUuakEKqSEBBYGYmMyGz60I9qPbV9NqmtFFlAslZ/aUMBEKOCOPvS/R11q3avMGbm0SPL/WCs3+kPUJc6hddMhlT6kWwO3yH2qbsDFcHYr03pmpuXdKLw2bSjNBmcTPKz286yvQvax7zpAUKzqkEcEkAEEE+Y86Ley3tFaXpyI07tjDgd9x8/WvPvZvqS2RbLf7dSP8AhNsmuLXRgukLd+27PpxaLEf0lzYNv7JI5yB9qrdEutqSxZgGt7RAX4lORJnGZ7Uv0hdXS+lnaQoS6G8UZgHHP+Yod7B9TU3b2YBVIxyQSDH3FFcN5RewR7ruiY6bUeLwi07QBkFVJxkR2zXm50nvF8ILsogs5hQDmS27tPGRj1Nesa8i5pr6gg7rVxfujCfmK8VtIDzP+f8ApQVWHMJbscUbVLaWirW1ubTJJYiDMc8xmcRPlJqo1wG0qgqQC2YIhsfCcYgDB9PpSNoDt+Qp+kRzIRGcHkKCc9jgc0kU4xlLjVWeldQa1dBWf3lUCWHYRwSDHHrR/SbTATwXCC3hVSobCn3ZMsok4AIHb0oRptHqUVttooI3ktCEBeSpgFMHn0oe1wO0hGyRO0yYzJgd/wCR86S6mKpJHLHzUQCtT0/THUqtzU6hm2AMFYhrceKQ/A3RuH17gZdqF07DeqIwVBsgnYuXncowO3ND9F1Nbdo22WB4sOh38g+OD4jlo4HnNUL2qR7m9gdkQRAHAwcSO58+AKrik8vMSAMow9IzQwSVp7HRdPeJcWxDCWKmAuMQAYU9v+tRabpVk7blnwhZBJiCSwgRJ4OAJ7Hg1YTWW2ssio5uKIa2dpG05HB2n5jz9KBX+u3ANs+GcKoCQVI2/D8XHf8AwpDadd04nx3fn0QXXxiiXXOiBla6rl2Enb4iWn4srkSMQfTjiso9ogCRzI7enI+tFtNrrot3LhczG0b++6ASowJzz6d8VVNty/8Aq1Untt2jiMTgD/rV+zNe0FpMwnNvRiqpXbiBjziZ7+VKrm26nhHA8gGHnggGaVWrrtymVD+q5EnBIH3P4Vd6xcF287KV24ChJCwFUDaD2xXr2h6TaZf9Tbj+ysflVxejWwIFtAPIW1j8qxHdqAH6eaWK+GS8YvezbolpzctRdMBQ/iUwT/SCPDwfP8pZd9nGVZ324EcMScmBAivSesdOtHXaKzst+I3nYbEG4LbIUERnJmP3T5UaPslpf91sf+Cn8qYe0w1oJbmJ5kfhFtRnC8m/7LPuCJeQwm4liVUAtG0QCSSZOOwNXOnfo41F5vBc06+r3WUf/jzXpV32X03fS2D/ANzb/wDjVa57OaaCBptOCe/uLRj7pQDtRn2rhXpzkV5yOl3NPqnsXryEWAM22uMk3ArAWyADwcnAxz3pukuXBdLXGbOYG1mOzAmSo+s57zW11HsAXIK3LRA5UabSjHYA21Ujz/lUVv2MurcB9wHUclVYgcmdgjxfITxRCtSqEmRiMo/mqnZh5n1Cz3VultqLjO+rQ7RO33br4VE8AnIGYkyQc+RXQezlq7pClu5bZmXaWdH2lhuAfJBXtwD8M96N/wCgYJjQggzg2bpweQYMHnyqzZt3bQi3olEn/d7pjieT5UF1xDQ12AIwgD0hMNndOJHXgsE/6PnZUV9RpVCAqPE85JJZvD8Uk94xRK97E27t0lr1pbRtW7agM28BFXknEyB54A9a16veiP1CyR66Np+vrUyXL/8AuFn/AMm1aYtLtwVjZjU9eSzPT/YjT2d3utVt3RPiB4mOV9as3PZa0ykHWYIII3ACD9K0gbUf7ha/8m1SKdT/ALja/wDKGmfGPG5DsWb+awi/o10gYN+s5BkHcOR9KK9Q9lbV+2lu5qJW3MAHzgk5XvEmtRt1XbR2x/8Aaj+VOFvWf7rb/wDLJ/EUHxb+CnZM381hrPsJpkMpqGBjbz2mY+Gu6n2G0rndcuktwTP8q2zaXWnjTIP+4sj8xSOi6h2tIP8AutP/ABFQbU7gp2Td/NYu37KaVAFTUMAOxkiqh9iuniP6UiDP7fOPX0refq/Ux+zH/Dox+dIDqXdtv/FpB+Vd8U86hTsmj+rGH2b0D4a4zweDu5+9XNL7OaJDKWz9LefvzWla5rxg6pR871kflTTa1h51ij/7g/8AJU/FvzLgo2LNAhtnp1lAfd2r/wAltkz+BqjqPZPT3BA0F70K2TbP3VRR0aLVH/8AnIR6ai8fyU0w6Bz8etH0e+3/AC0DrUdXBTs2DTrzWe0/6N0mRpdUYMiSw9eyifrRbTexeyY0VwgkkhrzxJMk7SwA+1Sv0+1+3rM//wCd4/mBTR0jTT/9TPy07f8AM9IdamnNwQltMZx4qpd9iG957xdOtpuxW5YDLz3ZvU/xmuWvZO4vOpZZ5C6qwgnvi2B+FE10GmGDdun+zaQfm5qX9R0v/wDZP/hAfbNJdamauUXqfRWI13shfN7cW011VEJ73Ue8aPUNPefvTbHs9dRwxTQbe6iIOP6wtGCMwc88dxsNW+itCX96B+89sfgiTQO/7edMGFV3P9q7+Ytijp1GvMtE+BKCKRMygvUeiXJ8F22bcEYRw3kQRbtbSO84+QoJohpzcPvj7xlUgKUKeLA3NLrMAHEHtWhvfpI0gPg0Ttnk3nHbtOfwFUr/ALc6a5lumI8eblj+K1co0+Ecl0UxlzRDS2bJvKlosouL7rYbQuPDGfi97hQckbeA3nINf9hzEvqHJAIH9GFwexLMfTM9qB9O/SbprIIs6G3anmIB+pVJNOufpS3SFt2kB8veA/fAoxQtJcLjgAMpIUPqU/5PsrOi6C7puL7TLCNqmNrFYmPSu0EX2wAnaQASWje3LMWY89ySa7Vl1nthJIe3zVO+NPT9IJovZ++4BW4BifE9wc/2QadqOkvbzc1igSODqGOTAwUA/GlSrPfUcat3ipvkFU7V4e+j3zQEIFwhiZmTiZiJ796t2Nfd4t3b7T399cUfbcIFKlV1tNpc0HVHKJ6LXa22wb3xHeCzv99x/jWlte1+ptbRqFVwRI3RkY/2fH186VKrDrFZ3EXmAoA8jFaTQfpAUKCdKATwU2CTz3z96LaT28VwCdPeAPebR7x/XmlSrJqWemzBoVtlZ0LQ6bUC4u4KR6GJ/AkVOEHlSpVSV0Jt3UIilmwB9aAa7r73MW/AnnPiP1Hwj5UqVVrQ8gQEt50VD393+u/99v5043n/AK7f3j/OlSqmFXA4pylz+0394/zpDS3GmD/6j/OlSriYTm0wnjptwjt27+lQv0ZsyR4eeTFdpVwcSU80RCit9NPaD/n/AK05bBXvGJ4nmlSp7UF0BWEsPwGHzjt964+jaJxH+PlSpVM4psYKM4jcO49fTz9KRe2VxM9/48/KlSqUJSXTqQCSBPYif8/Sk+isxkkfIf40qVCQlEA5hcTpto/C7T5R+PNU9dp7qGLSo39tyv5K2aVKlg70p1NsZIZrbPUHWbKqjeRuIyfc2wePSsZ1PpHUrkm7cPhHCsAMY7MP89qVKrdGrcODR5KlWFzELNP069MMpnuZQn7lql/0Bf2ybUDzLr+QY/5NKlWs+0OAEAKoaxmFXTRKTEggcxux9wKde6aVEgbpiIPn86VKn3yCmlxBhU9yDBDT3gj+VKlSq1CfC//Z"/>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2"/>
          <p:cNvSpPr txBox="1">
            <a:spLocks/>
          </p:cNvSpPr>
          <p:nvPr/>
        </p:nvSpPr>
        <p:spPr bwMode="auto">
          <a:xfrm>
            <a:off x="4800600" y="1219200"/>
            <a:ext cx="28956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lnSpc>
                <a:spcPct val="110000"/>
              </a:lnSpc>
              <a:spcBef>
                <a:spcPct val="30000"/>
              </a:spcBef>
              <a:spcAft>
                <a:spcPct val="40000"/>
              </a:spcAft>
              <a:buClr>
                <a:srgbClr val="B04C1A"/>
              </a:buClr>
              <a:buFont typeface="Wingdings" pitchFamily="2" charset="2"/>
              <a:buChar char="§"/>
              <a:defRPr sz="2400">
                <a:solidFill>
                  <a:srgbClr val="574641"/>
                </a:solidFill>
                <a:latin typeface="+mn-lt"/>
                <a:ea typeface="+mn-ea"/>
                <a:cs typeface="+mn-cs"/>
              </a:defRPr>
            </a:lvl1pPr>
            <a:lvl2pPr marL="742950" indent="-285750" algn="l" rtl="0" fontAlgn="base">
              <a:lnSpc>
                <a:spcPct val="115000"/>
              </a:lnSpc>
              <a:spcBef>
                <a:spcPct val="20000"/>
              </a:spcBef>
              <a:spcAft>
                <a:spcPct val="30000"/>
              </a:spcAft>
              <a:buClr>
                <a:srgbClr val="B04C1A"/>
              </a:buClr>
              <a:buChar char="•"/>
              <a:defRPr sz="2000">
                <a:solidFill>
                  <a:srgbClr val="66524C"/>
                </a:solidFill>
                <a:latin typeface="+mn-lt"/>
              </a:defRPr>
            </a:lvl2pPr>
            <a:lvl3pPr marL="1143000" indent="-228600" algn="l" rtl="0" fontAlgn="base">
              <a:spcBef>
                <a:spcPct val="20000"/>
              </a:spcBef>
              <a:spcAft>
                <a:spcPct val="0"/>
              </a:spcAft>
              <a:buClr>
                <a:srgbClr val="B04C1A"/>
              </a:buClr>
              <a:buChar char="o"/>
              <a:defRPr sz="1400">
                <a:solidFill>
                  <a:srgbClr val="66524C"/>
                </a:solidFill>
                <a:latin typeface="+mn-lt"/>
              </a:defRPr>
            </a:lvl3pPr>
            <a:lvl4pPr marL="1600200" indent="-228600" algn="l" rtl="0" fontAlgn="base">
              <a:spcBef>
                <a:spcPct val="20000"/>
              </a:spcBef>
              <a:spcAft>
                <a:spcPct val="0"/>
              </a:spcAft>
              <a:buClr>
                <a:srgbClr val="B04C1A"/>
              </a:buClr>
              <a:buChar char="–"/>
              <a:defRPr sz="1400">
                <a:solidFill>
                  <a:srgbClr val="66524C"/>
                </a:solidFill>
                <a:latin typeface="+mn-lt"/>
              </a:defRPr>
            </a:lvl4pPr>
            <a:lvl5pPr marL="2057400" indent="-228600" algn="l" rtl="0" fontAlgn="base">
              <a:spcBef>
                <a:spcPct val="20000"/>
              </a:spcBef>
              <a:spcAft>
                <a:spcPct val="0"/>
              </a:spcAft>
              <a:buClr>
                <a:srgbClr val="B04C1A"/>
              </a:buClr>
              <a:buChar char="»"/>
              <a:defRPr sz="1400">
                <a:solidFill>
                  <a:srgbClr val="66524C"/>
                </a:solidFill>
                <a:latin typeface="+mn-lt"/>
              </a:defRPr>
            </a:lvl5pPr>
            <a:lvl6pPr marL="2514600" indent="-228600" algn="l" rtl="0" fontAlgn="base">
              <a:spcBef>
                <a:spcPct val="20000"/>
              </a:spcBef>
              <a:spcAft>
                <a:spcPct val="0"/>
              </a:spcAft>
              <a:buClr>
                <a:srgbClr val="B04C1A"/>
              </a:buClr>
              <a:buChar char="»"/>
              <a:defRPr sz="1400">
                <a:solidFill>
                  <a:srgbClr val="66524C"/>
                </a:solidFill>
                <a:latin typeface="+mn-lt"/>
              </a:defRPr>
            </a:lvl6pPr>
            <a:lvl7pPr marL="2971800" indent="-228600" algn="l" rtl="0" fontAlgn="base">
              <a:spcBef>
                <a:spcPct val="20000"/>
              </a:spcBef>
              <a:spcAft>
                <a:spcPct val="0"/>
              </a:spcAft>
              <a:buClr>
                <a:srgbClr val="B04C1A"/>
              </a:buClr>
              <a:buChar char="»"/>
              <a:defRPr sz="1400">
                <a:solidFill>
                  <a:srgbClr val="66524C"/>
                </a:solidFill>
                <a:latin typeface="+mn-lt"/>
              </a:defRPr>
            </a:lvl7pPr>
            <a:lvl8pPr marL="3429000" indent="-228600" algn="l" rtl="0" fontAlgn="base">
              <a:spcBef>
                <a:spcPct val="20000"/>
              </a:spcBef>
              <a:spcAft>
                <a:spcPct val="0"/>
              </a:spcAft>
              <a:buClr>
                <a:srgbClr val="B04C1A"/>
              </a:buClr>
              <a:buChar char="»"/>
              <a:defRPr sz="1400">
                <a:solidFill>
                  <a:srgbClr val="66524C"/>
                </a:solidFill>
                <a:latin typeface="+mn-lt"/>
              </a:defRPr>
            </a:lvl8pPr>
            <a:lvl9pPr marL="3886200" indent="-228600" algn="l" rtl="0" fontAlgn="base">
              <a:spcBef>
                <a:spcPct val="20000"/>
              </a:spcBef>
              <a:spcAft>
                <a:spcPct val="0"/>
              </a:spcAft>
              <a:buClr>
                <a:srgbClr val="B04C1A"/>
              </a:buClr>
              <a:buChar char="»"/>
              <a:defRPr sz="1400">
                <a:solidFill>
                  <a:srgbClr val="66524C"/>
                </a:solidFill>
                <a:latin typeface="+mn-lt"/>
              </a:defRPr>
            </a:lvl9pPr>
          </a:lstStyle>
          <a:p>
            <a:endParaRPr lang="en-US" dirty="0"/>
          </a:p>
        </p:txBody>
      </p:sp>
      <p:sp>
        <p:nvSpPr>
          <p:cNvPr id="4" name="Content Placeholder 3"/>
          <p:cNvSpPr>
            <a:spLocks noGrp="1"/>
          </p:cNvSpPr>
          <p:nvPr>
            <p:ph idx="1"/>
          </p:nvPr>
        </p:nvSpPr>
        <p:spPr>
          <a:xfrm>
            <a:off x="609600" y="1295400"/>
            <a:ext cx="7716837" cy="4837112"/>
          </a:xfrm>
        </p:spPr>
        <p:txBody>
          <a:bodyPr/>
          <a:lstStyle/>
          <a:p>
            <a:r>
              <a:rPr lang="en-US" dirty="0" smtClean="0"/>
              <a:t>Identified largest 50 projects, representing over $200 million of $1.1 billion</a:t>
            </a:r>
          </a:p>
          <a:p>
            <a:r>
              <a:rPr lang="en-US" dirty="0" smtClean="0"/>
              <a:t>Chose 5 to test project cost estimates</a:t>
            </a:r>
          </a:p>
          <a:p>
            <a:pPr lvl="1"/>
            <a:r>
              <a:rPr lang="en-US" dirty="0" smtClean="0"/>
              <a:t>Total projected cost:  </a:t>
            </a:r>
            <a:r>
              <a:rPr lang="en-US" dirty="0" smtClean="0">
                <a:solidFill>
                  <a:srgbClr val="B04C1A"/>
                </a:solidFill>
              </a:rPr>
              <a:t>$23.2 million</a:t>
            </a:r>
          </a:p>
          <a:p>
            <a:pPr lvl="1"/>
            <a:r>
              <a:rPr lang="en-US" dirty="0" smtClean="0"/>
              <a:t>2 projects ($7.6 million total): no data found</a:t>
            </a:r>
          </a:p>
          <a:p>
            <a:pPr lvl="1"/>
            <a:r>
              <a:rPr lang="en-US" dirty="0" smtClean="0"/>
              <a:t>3 other projects ($15.7 million): cost estimates were 1.7x, 2.1x and 10x appropriate amounts</a:t>
            </a:r>
          </a:p>
          <a:p>
            <a:pPr lvl="1"/>
            <a:r>
              <a:rPr lang="en-US" dirty="0" smtClean="0"/>
              <a:t>Revised cost of 5 projects: </a:t>
            </a:r>
            <a:r>
              <a:rPr lang="en-US" dirty="0" smtClean="0">
                <a:solidFill>
                  <a:srgbClr val="B04C1A"/>
                </a:solidFill>
              </a:rPr>
              <a:t>$6.2 million</a:t>
            </a:r>
          </a:p>
        </p:txBody>
      </p:sp>
      <p:sp>
        <p:nvSpPr>
          <p:cNvPr id="10" name="TextBox 9"/>
          <p:cNvSpPr txBox="1"/>
          <p:nvPr/>
        </p:nvSpPr>
        <p:spPr>
          <a:xfrm>
            <a:off x="6781800" y="6477000"/>
            <a:ext cx="2362200" cy="276999"/>
          </a:xfrm>
          <a:prstGeom prst="rect">
            <a:avLst/>
          </a:prstGeom>
          <a:noFill/>
        </p:spPr>
        <p:txBody>
          <a:bodyPr wrap="square" rtlCol="0">
            <a:spAutoFit/>
          </a:bodyPr>
          <a:lstStyle/>
          <a:p>
            <a:r>
              <a:rPr lang="en-US" sz="1200" dirty="0" smtClean="0"/>
              <a:t>Source:  FTI Report, pp. 110-11</a:t>
            </a:r>
            <a:endParaRPr lang="en-US" sz="1200" dirty="0"/>
          </a:p>
        </p:txBody>
      </p:sp>
    </p:spTree>
    <p:extLst>
      <p:ext uri="{BB962C8B-B14F-4D97-AF65-F5344CB8AC3E}">
        <p14:creationId xmlns:p14="http://schemas.microsoft.com/office/powerpoint/2010/main" val="10291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5655</TotalTime>
  <Words>2667</Words>
  <Application>Microsoft Office PowerPoint</Application>
  <PresentationFormat>On-screen Show (4:3)</PresentationFormat>
  <Paragraphs>276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1_Default Design</vt:lpstr>
      <vt:lpstr>PowerPoint Presentation</vt:lpstr>
      <vt:lpstr>Key Observations</vt:lpstr>
      <vt:lpstr>DPR Support – Funding Sources </vt:lpstr>
      <vt:lpstr>Bond Funding</vt:lpstr>
      <vt:lpstr>Expenditure Analysis – Challenges</vt:lpstr>
      <vt:lpstr>Support Expenditures – Type &amp; Division</vt:lpstr>
      <vt:lpstr>DPR Staffing</vt:lpstr>
      <vt:lpstr>Maintenance &amp; Infrastructure</vt:lpstr>
      <vt:lpstr>Deferred Maintenance Review</vt:lpstr>
      <vt:lpstr>Park Revenue Mix</vt:lpstr>
      <vt:lpstr>Park Revenue Concentration</vt:lpstr>
      <vt:lpstr>Park Unit Cost Recovery</vt:lpstr>
      <vt:lpstr>Partnership Review</vt:lpstr>
      <vt:lpstr>Partnerships – Takeaways</vt:lpstr>
      <vt:lpstr>FTI 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Janelle MacDonald</dc:creator>
  <cp:lastModifiedBy>Ca. Dept of Parks and Recreation</cp:lastModifiedBy>
  <cp:revision>733</cp:revision>
  <cp:lastPrinted>2013-12-13T17:09:03Z</cp:lastPrinted>
  <dcterms:created xsi:type="dcterms:W3CDTF">2013-12-06T05:08:40Z</dcterms:created>
  <dcterms:modified xsi:type="dcterms:W3CDTF">2014-01-15T16:09:45Z</dcterms:modified>
</cp:coreProperties>
</file>