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0" r:id="rId2"/>
    <p:sldId id="258" r:id="rId3"/>
    <p:sldId id="261" r:id="rId4"/>
    <p:sldId id="267" r:id="rId5"/>
    <p:sldId id="269" r:id="rId6"/>
    <p:sldId id="265" r:id="rId7"/>
    <p:sldId id="264"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CC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64347" autoAdjust="0"/>
  </p:normalViewPr>
  <p:slideViewPr>
    <p:cSldViewPr>
      <p:cViewPr varScale="1">
        <p:scale>
          <a:sx n="46" d="100"/>
          <a:sy n="46" d="100"/>
        </p:scale>
        <p:origin x="-207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9" d="100"/>
          <a:sy n="59" d="100"/>
        </p:scale>
        <p:origin x="-250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42B5BE3-105B-4456-A772-00884FF7D2FE}" type="datetimeFigureOut">
              <a:rPr lang="en-US" smtClean="0"/>
              <a:t>1/15/2014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711FECD-F2EA-49A9-9665-8BC041FA4949}" type="slidenum">
              <a:rPr lang="en-US" smtClean="0"/>
              <a:t>‹#›</a:t>
            </a:fld>
            <a:endParaRPr lang="en-US"/>
          </a:p>
        </p:txBody>
      </p:sp>
    </p:spTree>
    <p:extLst>
      <p:ext uri="{BB962C8B-B14F-4D97-AF65-F5344CB8AC3E}">
        <p14:creationId xmlns:p14="http://schemas.microsoft.com/office/powerpoint/2010/main" val="2379284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11FECD-F2EA-49A9-9665-8BC041FA4949}" type="slidenum">
              <a:rPr lang="en-US" smtClean="0"/>
              <a:t>1</a:t>
            </a:fld>
            <a:endParaRPr lang="en-US"/>
          </a:p>
        </p:txBody>
      </p:sp>
    </p:spTree>
    <p:extLst>
      <p:ext uri="{BB962C8B-B14F-4D97-AF65-F5344CB8AC3E}">
        <p14:creationId xmlns:p14="http://schemas.microsoft.com/office/powerpoint/2010/main" val="2679416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grateful for FTI Consulting’s collaborative approach to examining California State Parks’ financial condition and highlighting the challenges we face and opportunities to  maximize revenue. </a:t>
            </a:r>
          </a:p>
          <a:p>
            <a:endParaRPr lang="en-US" dirty="0"/>
          </a:p>
          <a:p>
            <a:r>
              <a:rPr lang="en-US" dirty="0" smtClean="0"/>
              <a:t>I want to be clear….we are not sitting idly by waiting for the recommendations soon to come from the Parks Forward Commission.  </a:t>
            </a:r>
          </a:p>
          <a:p>
            <a:endParaRPr lang="en-US" dirty="0" smtClean="0"/>
          </a:p>
          <a:p>
            <a:r>
              <a:rPr lang="en-US" dirty="0" smtClean="0"/>
              <a:t>I’m going to tell you about</a:t>
            </a:r>
            <a:r>
              <a:rPr lang="en-US" baseline="0" dirty="0" smtClean="0"/>
              <a:t> steps we are taking to improve our data systems.  </a:t>
            </a:r>
            <a:r>
              <a:rPr lang="en-US" dirty="0" smtClean="0"/>
              <a:t>We recognize that </a:t>
            </a:r>
            <a:r>
              <a:rPr lang="en-US" baseline="0" dirty="0" smtClean="0"/>
              <a:t>improving the integrity of our data and being able to simply explain what it costs to run a park is </a:t>
            </a:r>
            <a:r>
              <a:rPr lang="en-US" dirty="0" smtClean="0"/>
              <a:t>the </a:t>
            </a:r>
            <a:r>
              <a:rPr lang="en-US" baseline="0" dirty="0" smtClean="0"/>
              <a:t>foundation for restoring trust and accountability in State Parks.   </a:t>
            </a:r>
          </a:p>
          <a:p>
            <a:endParaRPr lang="en-US" baseline="0" dirty="0" smtClean="0"/>
          </a:p>
          <a:p>
            <a:r>
              <a:rPr lang="en-US" baseline="0" dirty="0" smtClean="0"/>
              <a:t>We’re also going to talk about steps we are taking to improve cost estimates of our infrastructure and maintenance backlog. </a:t>
            </a:r>
          </a:p>
          <a:p>
            <a:endParaRPr lang="en-US" baseline="0" dirty="0" smtClean="0"/>
          </a:p>
          <a:p>
            <a:r>
              <a:rPr lang="en-US" baseline="0" dirty="0" smtClean="0"/>
              <a:t>I’m going to share with you efforts underway to increase revenue and I’m going to talk about opportunities for potential partnerships.</a:t>
            </a:r>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8711FECD-F2EA-49A9-9665-8BC041FA4949}" type="slidenum">
              <a:rPr lang="en-US" smtClean="0"/>
              <a:t>2</a:t>
            </a:fld>
            <a:endParaRPr lang="en-US"/>
          </a:p>
        </p:txBody>
      </p:sp>
    </p:spTree>
    <p:extLst>
      <p:ext uri="{BB962C8B-B14F-4D97-AF65-F5344CB8AC3E}">
        <p14:creationId xmlns:p14="http://schemas.microsoft.com/office/powerpoint/2010/main" val="257464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recognize the need to significantly improve the department’s information systems.  We are working to create an integrated information system that is more agile and reliable than the one that was in place one year ago.  </a:t>
            </a:r>
          </a:p>
          <a:p>
            <a:endParaRPr lang="en-US" dirty="0"/>
          </a:p>
          <a:p>
            <a:r>
              <a:rPr lang="en-US" dirty="0" smtClean="0"/>
              <a:t>We are building a system to improve management and accountability, increase efficiency, and promote coordinated operational decisions.  </a:t>
            </a:r>
            <a:endParaRPr lang="en-US" dirty="0"/>
          </a:p>
          <a:p>
            <a:endParaRPr lang="en-US" dirty="0" smtClean="0"/>
          </a:p>
          <a:p>
            <a:r>
              <a:rPr lang="en-US" dirty="0" smtClean="0"/>
              <a:t>I’m going to tell you today about </a:t>
            </a:r>
          </a:p>
          <a:p>
            <a:pPr marL="174708" indent="-174708">
              <a:buFont typeface="Arial" panose="020B0604020202020204" pitchFamily="34" charset="0"/>
              <a:buChar char="•"/>
            </a:pPr>
            <a:r>
              <a:rPr lang="en-US" dirty="0" smtClean="0"/>
              <a:t>Employee-related systems and steps we are taking to strengthen our workforce</a:t>
            </a:r>
          </a:p>
          <a:p>
            <a:pPr marL="174708" indent="-174708">
              <a:buFont typeface="Arial" panose="020B0604020202020204" pitchFamily="34" charset="0"/>
              <a:buChar char="•"/>
            </a:pPr>
            <a:r>
              <a:rPr lang="en-US" dirty="0" smtClean="0"/>
              <a:t>Systems to more accurately and nimbly manage our financial resources</a:t>
            </a:r>
          </a:p>
          <a:p>
            <a:pPr marL="174708" indent="-174708">
              <a:buFont typeface="Arial" panose="020B0604020202020204" pitchFamily="34" charset="0"/>
              <a:buChar char="•"/>
            </a:pPr>
            <a:r>
              <a:rPr lang="en-US" dirty="0" smtClean="0"/>
              <a:t>Systems that help us manage and maintain our resources</a:t>
            </a:r>
          </a:p>
          <a:p>
            <a:pPr marL="174708" indent="-174708">
              <a:buFont typeface="Arial" panose="020B0604020202020204" pitchFamily="34" charset="0"/>
              <a:buChar char="•"/>
            </a:pPr>
            <a:r>
              <a:rPr lang="en-US" dirty="0" smtClean="0"/>
              <a:t>And systems that improve the visitor experience,</a:t>
            </a:r>
          </a:p>
          <a:p>
            <a:pPr marL="174708" indent="-174708">
              <a:buFont typeface="Arial" panose="020B0604020202020204" pitchFamily="34" charset="0"/>
              <a:buChar char="•"/>
            </a:pPr>
            <a:endParaRPr lang="en-US" dirty="0"/>
          </a:p>
          <a:p>
            <a:r>
              <a:rPr lang="en-US" dirty="0" smtClean="0"/>
              <a:t>Our systems are not yet adequate. but before you today are leaders with a bias for action…While our systems evolve, we will make decisions on imperfect information…making reasonable assumptions to minimize the error rate of our decisions. </a:t>
            </a:r>
          </a:p>
          <a:p>
            <a:endParaRPr lang="en-US"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8711FECD-F2EA-49A9-9665-8BC041FA4949}" type="slidenum">
              <a:rPr lang="en-US" smtClean="0"/>
              <a:t>3</a:t>
            </a:fld>
            <a:endParaRPr lang="en-US"/>
          </a:p>
        </p:txBody>
      </p:sp>
    </p:spTree>
    <p:extLst>
      <p:ext uri="{BB962C8B-B14F-4D97-AF65-F5344CB8AC3E}">
        <p14:creationId xmlns:p14="http://schemas.microsoft.com/office/powerpoint/2010/main" val="4282500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Our people</a:t>
            </a:r>
            <a:r>
              <a:rPr lang="en-US" baseline="0" dirty="0" smtClean="0"/>
              <a:t> are our most important resource and we have talented leaders all across the department.  We want to invest more in our people and select the best and brightest to be leaders in State Parks. To this end, State Parks is partnering with University of California Merced to develop a California State Parks Institute to provide collaborative learning opportunities for California State Park Managers and Park Partners working in the parks. This is an important strategy for fostering excellence in our workforce while developing future leaders, an objective identified in our 2013/14 Strategic Action Plan.  We are for developing an Institute that will provide graduate level executive management education for current and future park managers—and their professional allies—who need to develop the capacity for leadership that is congruent with the challenges that they face in park stewardship. </a:t>
            </a:r>
          </a:p>
          <a:p>
            <a:endParaRPr lang="en-US" baseline="0" dirty="0" smtClean="0"/>
          </a:p>
          <a:p>
            <a:r>
              <a:rPr lang="en-US" baseline="0" dirty="0" smtClean="0"/>
              <a:t>We are also working with </a:t>
            </a:r>
            <a:r>
              <a:rPr lang="en-US" baseline="0" dirty="0" err="1" smtClean="0"/>
              <a:t>CalHR</a:t>
            </a:r>
            <a:r>
              <a:rPr lang="en-US" baseline="0" dirty="0" smtClean="0"/>
              <a:t> to create a District Superintendent classification that allows the best and brightest leaders to rise to the top leadership positions in parks.   </a:t>
            </a:r>
          </a:p>
          <a:p>
            <a:endParaRPr lang="en-US" baseline="0" dirty="0" smtClean="0"/>
          </a:p>
          <a:p>
            <a:r>
              <a:rPr lang="en-US" dirty="0" smtClean="0"/>
              <a:t>Surprisingly, we are still filling</a:t>
            </a:r>
            <a:r>
              <a:rPr lang="en-US" baseline="0" dirty="0" smtClean="0"/>
              <a:t> out timesheets by hand at State Parks and I understand we are not unique in this regard.  We are working with the Government Operations Agency to bring online an automated timesheet system that would free people from countless hours of filling out and reconciling timesheets. </a:t>
            </a:r>
            <a:endParaRPr lang="en-US" dirty="0" smtClean="0"/>
          </a:p>
          <a:p>
            <a:endParaRPr lang="en-US" dirty="0" smtClean="0"/>
          </a:p>
          <a:p>
            <a:r>
              <a:rPr lang="en-US" dirty="0" smtClean="0"/>
              <a:t>We</a:t>
            </a:r>
            <a:r>
              <a:rPr lang="en-US" baseline="0" dirty="0" smtClean="0"/>
              <a:t> are modernizing our technology to that connects people to our park system. First, we are modernizing our reservations, sales, and fee collection systems.  A new integrated statewide enterprise system is being developed to meet the needs of the parks, the Districts, headquarters, and the public.  The new system will accept c</a:t>
            </a:r>
            <a:r>
              <a:rPr lang="en-US" sz="1600" i="1" dirty="0" smtClean="0"/>
              <a:t>ash, check, credit, debit</a:t>
            </a:r>
            <a:r>
              <a:rPr lang="en-US" sz="1600" i="1" baseline="0" dirty="0" smtClean="0"/>
              <a:t> and</a:t>
            </a:r>
            <a:r>
              <a:rPr lang="en-US" sz="1600" i="1" dirty="0" smtClean="0"/>
              <a:t> gift card.</a:t>
            </a:r>
            <a:r>
              <a:rPr lang="en-US" sz="1600" i="1" baseline="0" dirty="0" smtClean="0"/>
              <a:t>  It will include an a</a:t>
            </a:r>
            <a:r>
              <a:rPr lang="en-US" dirty="0" smtClean="0"/>
              <a:t>uditing trail, accounting/financial reporting, </a:t>
            </a:r>
            <a:br>
              <a:rPr lang="en-US" dirty="0" smtClean="0"/>
            </a:br>
            <a:r>
              <a:rPr lang="en-US" dirty="0" smtClean="0"/>
              <a:t>information for business intelligence and marketing. The centralized reservation system will have real-time </a:t>
            </a:r>
            <a:br>
              <a:rPr lang="en-US" dirty="0" smtClean="0"/>
            </a:br>
            <a:r>
              <a:rPr lang="en-US" dirty="0" smtClean="0"/>
              <a:t>site availability information and the ability to track our inventory</a:t>
            </a:r>
            <a:r>
              <a:rPr lang="en-US" baseline="0" dirty="0" smtClean="0"/>
              <a:t>, sale and use of park passes.  </a:t>
            </a:r>
            <a:r>
              <a:rPr lang="en-US" dirty="0" smtClean="0"/>
              <a:t/>
            </a:r>
            <a:br>
              <a:rPr lang="en-US" dirty="0" smtClean="0"/>
            </a:br>
            <a:endParaRPr lang="en-US" sz="700" dirty="0" smtClean="0"/>
          </a:p>
          <a:p>
            <a:r>
              <a:rPr lang="en-US" dirty="0" smtClean="0"/>
              <a:t>Early</a:t>
            </a:r>
            <a:r>
              <a:rPr lang="en-US" baseline="0" dirty="0" smtClean="0"/>
              <a:t> in 2014 we will offer a new mobile smartphone application linked to our reservation system. </a:t>
            </a:r>
            <a:endParaRPr lang="en-US" dirty="0" smtClean="0"/>
          </a:p>
          <a:p>
            <a:endParaRPr lang="en-US" dirty="0" smtClean="0"/>
          </a:p>
          <a:p>
            <a:r>
              <a:rPr lang="en-US" dirty="0" smtClean="0"/>
              <a:t>We</a:t>
            </a:r>
            <a:r>
              <a:rPr lang="en-US" baseline="0" dirty="0" smtClean="0"/>
              <a:t> are p</a:t>
            </a:r>
            <a:r>
              <a:rPr lang="en-US" dirty="0" smtClean="0"/>
              <a:t>artnering with California Department of Fish and Wildlife to sale park passes at approximately 1,500 retail outlets such as Walmart &amp; Big 5 Sporting Goods, as well as bait and tackle businesses.</a:t>
            </a:r>
          </a:p>
          <a:p>
            <a:endParaRPr lang="en-US" dirty="0" smtClean="0"/>
          </a:p>
          <a:p>
            <a:r>
              <a:rPr lang="en-US" dirty="0" smtClean="0"/>
              <a:t>Our financial</a:t>
            </a:r>
            <a:r>
              <a:rPr lang="en-US" baseline="0" dirty="0" smtClean="0"/>
              <a:t> and accounting systems are fundamental to sound management of our park system and restoring trust. It takes too long for districts to receive their budgets and it’s a cumbersome process to pull the simplest of financial information.  We are continuing to overhaul our financial processes and I’m pleased to tell you we now know what it costs to operate each of our park units.  In January we will begin mirroring the State’s budget development process and when the Governor issues his Jan 10 budget proposal, we will build our draft allocation for the districts for the budget year beginning in July.  From this point forward, we are aligned with the State’s budget process rather than constantly trying to catch up. </a:t>
            </a:r>
          </a:p>
          <a:p>
            <a:endParaRPr lang="en-US" baseline="0" dirty="0" smtClean="0"/>
          </a:p>
          <a:p>
            <a:r>
              <a:rPr lang="en-US" baseline="0" dirty="0" smtClean="0"/>
              <a:t>Parks is scheduled to begin entering data into </a:t>
            </a:r>
            <a:r>
              <a:rPr lang="en-US" baseline="0" dirty="0" err="1" smtClean="0"/>
              <a:t>FI$Cal</a:t>
            </a:r>
            <a:r>
              <a:rPr lang="en-US" baseline="0" dirty="0" smtClean="0"/>
              <a:t>, the State’s integrated financial management system environment in July 2014 and go live using the system in July 2015. </a:t>
            </a:r>
            <a:r>
              <a:rPr lang="en-US" baseline="0" dirty="0" err="1" smtClean="0"/>
              <a:t>FI$Cal</a:t>
            </a:r>
            <a:r>
              <a:rPr lang="en-US" baseline="0" dirty="0" smtClean="0"/>
              <a:t> is an historic partnership of the Department of Finance (DOF), the State Controller's Office (SCO), the State Treasurer's Office (STO) and the Department of General Services (DGS) to transform disparate budgeting, accounting, procurement, and cash management systems. </a:t>
            </a:r>
          </a:p>
          <a:p>
            <a:endParaRPr lang="en-US" baseline="0" dirty="0" smtClean="0"/>
          </a:p>
          <a:p>
            <a:r>
              <a:rPr lang="en-US" baseline="0" dirty="0" smtClean="0"/>
              <a:t>Again, we are not waiting for these changes to occur.  We have new leadership in our budget office. We brought experienced staff to mentor less seasoned employees and we are now reconciling expense and revenue budgets to actual performance every month.  </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8711FECD-F2EA-49A9-9665-8BC041FA4949}" type="slidenum">
              <a:rPr lang="en-US" smtClean="0"/>
              <a:t>4</a:t>
            </a:fld>
            <a:endParaRPr lang="en-US"/>
          </a:p>
        </p:txBody>
      </p:sp>
    </p:spTree>
    <p:extLst>
      <p:ext uri="{BB962C8B-B14F-4D97-AF65-F5344CB8AC3E}">
        <p14:creationId xmlns:p14="http://schemas.microsoft.com/office/powerpoint/2010/main" val="418901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FTI report really helped</a:t>
            </a:r>
            <a:r>
              <a:rPr lang="en-US" baseline="0" dirty="0" smtClean="0"/>
              <a:t> us to understand the limitations of our Project Infrastructure Database. We are leveraging improvements already underway and taking to heart the suggestions from FTI Consulting.  We </a:t>
            </a:r>
            <a:r>
              <a:rPr lang="en-US" dirty="0" smtClean="0"/>
              <a:t>began</a:t>
            </a:r>
            <a:r>
              <a:rPr lang="en-US" baseline="0" dirty="0" smtClean="0"/>
              <a:t> in September, even before completion of he FTI report, to plan for a new approach to estimating costs. </a:t>
            </a:r>
          </a:p>
          <a:p>
            <a:endParaRPr lang="en-US" baseline="0" dirty="0" smtClean="0"/>
          </a:p>
          <a:p>
            <a:r>
              <a:rPr lang="en-US" baseline="0" dirty="0" smtClean="0"/>
              <a:t>To refine our focus and get the “biggest bang for the buck,” we have asked each district to identify their 10 highest infrastructure and maintenance needs.  The department’s project selection committee will prioritize these needs and then they will be sent to the Acquisition and Development Service Center to refine the initial cost estimates.  </a:t>
            </a:r>
          </a:p>
          <a:p>
            <a:endParaRPr lang="en-US" baseline="0" dirty="0" smtClean="0"/>
          </a:p>
          <a:p>
            <a:r>
              <a:rPr lang="en-US" baseline="0" dirty="0" smtClean="0"/>
              <a:t>We will have a list of critical need project list by February 2014 and a more refined cost estimate for these projects by May when we complete our 5 year capital outlay plan. </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711FECD-F2EA-49A9-9665-8BC041FA4949}" type="slidenum">
              <a:rPr lang="en-US" smtClean="0"/>
              <a:t>5</a:t>
            </a:fld>
            <a:endParaRPr lang="en-US"/>
          </a:p>
        </p:txBody>
      </p:sp>
    </p:spTree>
    <p:extLst>
      <p:ext uri="{BB962C8B-B14F-4D97-AF65-F5344CB8AC3E}">
        <p14:creationId xmlns:p14="http://schemas.microsoft.com/office/powerpoint/2010/main" val="832060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on pace to hit</a:t>
            </a:r>
            <a:r>
              <a:rPr lang="en-US" baseline="0" dirty="0" smtClean="0"/>
              <a:t> our revenue target of $110 million this year with an almost 10% increase in revenue during the 1</a:t>
            </a:r>
            <a:r>
              <a:rPr lang="en-US" baseline="30000" dirty="0" smtClean="0"/>
              <a:t>st</a:t>
            </a:r>
            <a:r>
              <a:rPr lang="en-US" baseline="0" dirty="0" smtClean="0"/>
              <a:t> quarter of this year compared to the same quarter last year. The primary drivers of increased revenue is a $1.7 million increase in park fees.  Concession pass sales and merchandise sales were also significant contributors to increased revenue during the 1</a:t>
            </a:r>
            <a:r>
              <a:rPr lang="en-US" baseline="30000" dirty="0" smtClean="0"/>
              <a:t>st</a:t>
            </a:r>
            <a:r>
              <a:rPr lang="en-US" baseline="0" dirty="0" smtClean="0"/>
              <a:t> quarter.</a:t>
            </a:r>
            <a:endParaRPr lang="en-US" dirty="0" smtClean="0"/>
          </a:p>
          <a:p>
            <a:endParaRPr lang="en-US" dirty="0" smtClean="0"/>
          </a:p>
          <a:p>
            <a:r>
              <a:rPr lang="en-US" dirty="0" smtClean="0"/>
              <a:t>FTI’s revenue analysis is especially helpful</a:t>
            </a:r>
            <a:r>
              <a:rPr lang="en-US" baseline="0" dirty="0" smtClean="0"/>
              <a:t> in pointing out opportunities for the Department to grow its revenue at higher rates. It’s encouraging to find we are investing in the same areas and concentrations FTI found to return the most revenue. For instance, 85% of our investments are in coastal parks or in parks with water.  </a:t>
            </a:r>
          </a:p>
          <a:p>
            <a:endParaRPr lang="en-US" baseline="0" dirty="0" smtClean="0"/>
          </a:p>
          <a:p>
            <a:r>
              <a:rPr lang="en-US" baseline="0" dirty="0" smtClean="0"/>
              <a:t>Its also important to note the importance of putting people in kiosks to collect revenue. We saw a three to one return on investment when we put seasonal employees in kiosks to collect fees rather than leaving them unoccupied.  Overall, with the revenue generation investments we’ve made to date, we anticipate a payoff off in 4 years, on average, and increased revenue of approximately $1.9 million annually thereafter. </a:t>
            </a:r>
          </a:p>
          <a:p>
            <a:endParaRPr lang="en-US" dirty="0" smtClean="0"/>
          </a:p>
          <a:p>
            <a:r>
              <a:rPr lang="en-US" dirty="0" smtClean="0"/>
              <a:t>We</a:t>
            </a:r>
            <a:r>
              <a:rPr lang="en-US" baseline="0" dirty="0" smtClean="0"/>
              <a:t> are also exploring internal organizational changes to expand revenue.  </a:t>
            </a:r>
            <a:endParaRPr lang="en-US" dirty="0" smtClean="0"/>
          </a:p>
          <a:p>
            <a:endParaRPr lang="en-US" dirty="0" smtClean="0"/>
          </a:p>
          <a:p>
            <a:r>
              <a:rPr lang="en-US" baseline="0" dirty="0" smtClean="0"/>
              <a:t>Our new Deputy Director of Marketing and Business Development.  He is currently assessing the organizational structure and processes to…</a:t>
            </a:r>
          </a:p>
          <a:p>
            <a:pPr marL="174708" indent="-174708">
              <a:buFont typeface="Arial" pitchFamily="34" charset="0"/>
              <a:buChar char="•"/>
            </a:pPr>
            <a:r>
              <a:rPr lang="en-US" baseline="0" dirty="0" smtClean="0"/>
              <a:t>Streamline RFP and contract renewal/amendment process – currently 30% of concession contracts are expired and operating month-to-month</a:t>
            </a:r>
          </a:p>
          <a:p>
            <a:pPr marL="174708" indent="-174708" defTabSz="931774">
              <a:buFont typeface="Arial" pitchFamily="34" charset="0"/>
              <a:buChar char="•"/>
            </a:pPr>
            <a:r>
              <a:rPr lang="en-US" baseline="0" dirty="0" smtClean="0"/>
              <a:t>He is reviewing the structure of contracts </a:t>
            </a:r>
            <a:r>
              <a:rPr lang="en-US" dirty="0" smtClean="0"/>
              <a:t>to assure State receives fair share of concession contracts</a:t>
            </a:r>
            <a:endParaRPr lang="en-US" baseline="0" dirty="0" smtClean="0"/>
          </a:p>
          <a:p>
            <a:pPr marL="174708" indent="-174708">
              <a:buFont typeface="Arial" pitchFamily="34" charset="0"/>
              <a:buChar char="•"/>
            </a:pPr>
            <a:r>
              <a:rPr lang="en-US" baseline="0" dirty="0" smtClean="0"/>
              <a:t>Improving the monitoring of agreements already in place and establishing an audit program of existing agreements</a:t>
            </a:r>
          </a:p>
          <a:p>
            <a:pPr marL="174708" indent="-174708">
              <a:buFont typeface="Arial" pitchFamily="34" charset="0"/>
              <a:buChar char="•"/>
            </a:pPr>
            <a:r>
              <a:rPr lang="en-US" dirty="0" smtClean="0"/>
              <a:t>Assessing needed skills and organizational placement of business specialists</a:t>
            </a:r>
          </a:p>
          <a:p>
            <a:r>
              <a:rPr lang="en-US" dirty="0" smtClean="0"/>
              <a:t>With</a:t>
            </a:r>
            <a:r>
              <a:rPr lang="en-US" baseline="0" dirty="0" smtClean="0"/>
              <a:t> these improvements, and more concentrated negotiation, we believe it is possible to increases revenue by a several million dollars</a:t>
            </a:r>
          </a:p>
          <a:p>
            <a:endParaRPr lang="en-US" baseline="0" dirty="0" smtClean="0"/>
          </a:p>
          <a:p>
            <a:r>
              <a:rPr lang="en-US" baseline="0" dirty="0" smtClean="0"/>
              <a:t>We are inventorying all of our cell towers across the park system to assure we are getting the best deal for the citizens of California.  We plan to issue an RFP for Mount Diablo in January and anticipate an annual increase in revenue to the state of more than $100,000. </a:t>
            </a:r>
            <a:r>
              <a:rPr lang="en-US" dirty="0"/>
              <a:t>Currently we </a:t>
            </a:r>
            <a:r>
              <a:rPr lang="en-US" dirty="0" smtClean="0"/>
              <a:t>receive $</a:t>
            </a:r>
            <a:r>
              <a:rPr lang="en-US" baseline="0" dirty="0" smtClean="0"/>
              <a:t>25,000 per month / $300,000 annually.  Market research indicates we can earn at least $150,000 base rent + 50% of their user (subtenant)revenue which comes to $840,000 annually.</a:t>
            </a:r>
          </a:p>
          <a:p>
            <a:endParaRPr lang="en-US" baseline="0" dirty="0" smtClean="0"/>
          </a:p>
          <a:p>
            <a:r>
              <a:rPr lang="en-US" dirty="0" smtClean="0"/>
              <a:t>We are also in final stages of developing joint marketing strategies with a major outdoors company to promote the 150th Anniversary of CSP.  Much of this will be directed towards activities in strategically selected parks in which CSP will be holding events during the “Fun Day.” This is the day in May that CSP will engage all State Park units to promote 150th Anniversary by highlighting their “fun activities” in their specific parks. We are very close to getting a corporate donor to sponsor this event through CSPF.</a:t>
            </a:r>
          </a:p>
        </p:txBody>
      </p:sp>
      <p:sp>
        <p:nvSpPr>
          <p:cNvPr id="4" name="Slide Number Placeholder 3"/>
          <p:cNvSpPr>
            <a:spLocks noGrp="1"/>
          </p:cNvSpPr>
          <p:nvPr>
            <p:ph type="sldNum" sz="quarter" idx="10"/>
          </p:nvPr>
        </p:nvSpPr>
        <p:spPr/>
        <p:txBody>
          <a:bodyPr/>
          <a:lstStyle/>
          <a:p>
            <a:fld id="{8711FECD-F2EA-49A9-9665-8BC041FA4949}" type="slidenum">
              <a:rPr lang="en-US" smtClean="0"/>
              <a:t>6</a:t>
            </a:fld>
            <a:endParaRPr lang="en-US"/>
          </a:p>
        </p:txBody>
      </p:sp>
    </p:spTree>
    <p:extLst>
      <p:ext uri="{BB962C8B-B14F-4D97-AF65-F5344CB8AC3E}">
        <p14:creationId xmlns:p14="http://schemas.microsoft.com/office/powerpoint/2010/main" val="208163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pPr marL="174708" indent="-174708">
              <a:buFont typeface="Arial" pitchFamily="34" charset="0"/>
              <a:buChar char="•"/>
            </a:pPr>
            <a:r>
              <a:rPr lang="en-US" dirty="0" smtClean="0"/>
              <a:t>We recognize the need for and embrace partnerships to expand</a:t>
            </a:r>
            <a:r>
              <a:rPr lang="en-US" baseline="0" dirty="0" smtClean="0"/>
              <a:t> our capacity to protect and preserve resources and offer recreational opportunities for customers </a:t>
            </a:r>
            <a:r>
              <a:rPr lang="en-US" dirty="0" smtClean="0"/>
              <a:t>across the State. </a:t>
            </a:r>
            <a:br>
              <a:rPr lang="en-US" dirty="0" smtClean="0"/>
            </a:br>
            <a:endParaRPr lang="en-US" dirty="0" smtClean="0"/>
          </a:p>
          <a:p>
            <a:pPr marL="174708" indent="-174708">
              <a:buFont typeface="Arial" pitchFamily="34" charset="0"/>
              <a:buChar char="•"/>
            </a:pPr>
            <a:r>
              <a:rPr lang="en-US" dirty="0" smtClean="0"/>
              <a:t>Over</a:t>
            </a:r>
            <a:r>
              <a:rPr lang="en-US" baseline="0" dirty="0" smtClean="0"/>
              <a:t> the past decade, California State Parks have often entered into agreements out of necessity, without a strategic look at how can we provide the best service and experience to our visitors at the lowest costs, while protecting and preserving our cultural and natural treasures. Now is the time to take a more strategic and proactive look at these partnerships.  We are going to work closely with the State Parks and Recreation Commission on an open, public process to categorize our parks using criteria such as their natural, cultural, recreation and educational significance.  We’ll also consider criteria such as revenue potential, geographic availability of parks and which services can best be provided by a partner. </a:t>
            </a:r>
            <a:br>
              <a:rPr lang="en-US" baseline="0" dirty="0" smtClean="0"/>
            </a:br>
            <a:endParaRPr lang="en-US" baseline="0" dirty="0" smtClean="0"/>
          </a:p>
          <a:p>
            <a:pPr marL="174708" indent="-174708">
              <a:buFont typeface="Arial" pitchFamily="34" charset="0"/>
              <a:buChar char="•"/>
            </a:pPr>
            <a:r>
              <a:rPr lang="en-US" baseline="0" dirty="0" smtClean="0"/>
              <a:t>Our partners might be geographic or regional partners to create efficiency and scale savings or we might consider which functions are most appropriately handled by state employees versus our partners as we analyze our current core programs. </a:t>
            </a:r>
            <a:br>
              <a:rPr lang="en-US" baseline="0" dirty="0" smtClean="0"/>
            </a:br>
            <a:endParaRPr lang="en-US" baseline="0" dirty="0" smtClean="0"/>
          </a:p>
          <a:p>
            <a:pPr marL="174708" indent="-174708">
              <a:buFont typeface="Arial" pitchFamily="34" charset="0"/>
              <a:buChar char="•"/>
            </a:pPr>
            <a:r>
              <a:rPr lang="en-US" baseline="0" dirty="0" smtClean="0"/>
              <a:t>Potential partnerships include a more permanent relationship with the National Park Service in the bay area, similar to our State and National Parks in the North Coast Redwoods.  Opportunities also exist for potential regional park pilots or greater use of public/private partnerships. We will be exploring all of these in the coming year. </a:t>
            </a:r>
            <a:br>
              <a:rPr lang="en-US" baseline="0" dirty="0" smtClean="0"/>
            </a:br>
            <a:endParaRPr lang="en-US" baseline="0" dirty="0" smtClean="0"/>
          </a:p>
          <a:p>
            <a:pPr marL="174708" indent="-174708">
              <a:buFont typeface="Arial" pitchFamily="34" charset="0"/>
              <a:buChar char="•"/>
            </a:pPr>
            <a:r>
              <a:rPr lang="en-US" baseline="0" dirty="0" smtClean="0"/>
              <a:t>It’s not enough to create partnerships and expect them to flourish without consistent performance standards, systems and expectations for all sides, including what our visitors can expect when visiting a California State Park.  Though this idea is not yet thoroughly vetted, I envision a “Partnership Institute” to train Parks staff (state employees and partners) on our standards and customer service.  I think we can learn a lot from each other. </a:t>
            </a:r>
            <a:r>
              <a:rPr lang="en-US" dirty="0" smtClean="0"/>
              <a:t/>
            </a:r>
            <a:br>
              <a:rPr lang="en-US" dirty="0" smtClean="0"/>
            </a:br>
            <a:endParaRPr lang="en-US" dirty="0" smtClean="0"/>
          </a:p>
          <a:p>
            <a:pPr marL="174708" indent="-174708">
              <a:buFont typeface="Arial" pitchFamily="34" charset="0"/>
              <a:buChar char="•"/>
            </a:pPr>
            <a:r>
              <a:rPr lang="en-US" dirty="0" smtClean="0"/>
              <a:t>We are discussing with California  Travel Association (</a:t>
            </a:r>
            <a:r>
              <a:rPr lang="en-US" dirty="0" err="1" smtClean="0"/>
              <a:t>CalTravel</a:t>
            </a:r>
            <a:r>
              <a:rPr lang="en-US" dirty="0" smtClean="0"/>
              <a:t>) and individual convention &amp; visitors bureaus throughout California to promote the 150th Anniversary of CSP and direct visitors to our website for more information on the events we will be having throughout the state.</a:t>
            </a:r>
            <a:br>
              <a:rPr lang="en-US" dirty="0" smtClean="0"/>
            </a:br>
            <a:endParaRPr lang="en-US" dirty="0" smtClean="0"/>
          </a:p>
          <a:p>
            <a:pPr marL="174708" indent="-174708">
              <a:buFont typeface="Arial" pitchFamily="34" charset="0"/>
              <a:buChar char="•"/>
            </a:pPr>
            <a:r>
              <a:rPr lang="en-US" dirty="0" smtClean="0"/>
              <a:t>We are also explorin</a:t>
            </a:r>
            <a:r>
              <a:rPr lang="en-US" baseline="0" dirty="0" smtClean="0"/>
              <a:t>g a partnership with a major business enterprise to photograph California State Parks trails and campsites. </a:t>
            </a:r>
            <a:endParaRPr lang="en-US" dirty="0"/>
          </a:p>
        </p:txBody>
      </p:sp>
      <p:sp>
        <p:nvSpPr>
          <p:cNvPr id="4" name="Slide Number Placeholder 3"/>
          <p:cNvSpPr>
            <a:spLocks noGrp="1"/>
          </p:cNvSpPr>
          <p:nvPr>
            <p:ph type="sldNum" sz="quarter" idx="10"/>
          </p:nvPr>
        </p:nvSpPr>
        <p:spPr/>
        <p:txBody>
          <a:bodyPr/>
          <a:lstStyle/>
          <a:p>
            <a:fld id="{8711FECD-F2EA-49A9-9665-8BC041FA4949}" type="slidenum">
              <a:rPr lang="en-US" smtClean="0"/>
              <a:t>7</a:t>
            </a:fld>
            <a:endParaRPr lang="en-US"/>
          </a:p>
        </p:txBody>
      </p:sp>
    </p:spTree>
    <p:extLst>
      <p:ext uri="{BB962C8B-B14F-4D97-AF65-F5344CB8AC3E}">
        <p14:creationId xmlns:p14="http://schemas.microsoft.com/office/powerpoint/2010/main" val="1555143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46C98A-789C-4491-A7AD-CF3CF05E8397}"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7B04D-FA61-4C8C-B24F-64BC7BD3E294}" type="slidenum">
              <a:rPr lang="en-US" smtClean="0"/>
              <a:t>‹#›</a:t>
            </a:fld>
            <a:endParaRPr lang="en-US"/>
          </a:p>
        </p:txBody>
      </p:sp>
      <p:sp>
        <p:nvSpPr>
          <p:cNvPr id="7" name="TextBox 6"/>
          <p:cNvSpPr txBox="1"/>
          <p:nvPr userDrawn="1"/>
        </p:nvSpPr>
        <p:spPr>
          <a:xfrm>
            <a:off x="152400" y="6324600"/>
            <a:ext cx="2989344" cy="276999"/>
          </a:xfrm>
          <a:prstGeom prst="rect">
            <a:avLst/>
          </a:prstGeom>
          <a:noFill/>
        </p:spPr>
        <p:txBody>
          <a:bodyPr wrap="none" rtlCol="0">
            <a:spAutoFit/>
          </a:bodyPr>
          <a:lstStyle/>
          <a:p>
            <a:r>
              <a:rPr lang="en-US" sz="1200" b="1" i="1" dirty="0" smtClean="0"/>
              <a:t>California Department Parks and Recreation</a:t>
            </a:r>
            <a:endParaRPr lang="en-US" sz="1200" b="1" i="1" dirty="0"/>
          </a:p>
        </p:txBody>
      </p:sp>
      <p:sp>
        <p:nvSpPr>
          <p:cNvPr id="8" name="TextBox 7"/>
          <p:cNvSpPr txBox="1"/>
          <p:nvPr userDrawn="1"/>
        </p:nvSpPr>
        <p:spPr>
          <a:xfrm>
            <a:off x="7924800" y="6342519"/>
            <a:ext cx="774699" cy="276999"/>
          </a:xfrm>
          <a:prstGeom prst="rect">
            <a:avLst/>
          </a:prstGeom>
          <a:noFill/>
        </p:spPr>
        <p:txBody>
          <a:bodyPr wrap="none" rtlCol="0">
            <a:spAutoFit/>
          </a:bodyPr>
          <a:lstStyle/>
          <a:p>
            <a:r>
              <a:rPr lang="en-US" sz="1200" b="1" i="1" dirty="0" smtClean="0"/>
              <a:t>Version 3</a:t>
            </a:r>
            <a:endParaRPr lang="en-US" sz="1200" b="1" i="1" dirty="0"/>
          </a:p>
        </p:txBody>
      </p:sp>
    </p:spTree>
    <p:extLst>
      <p:ext uri="{BB962C8B-B14F-4D97-AF65-F5344CB8AC3E}">
        <p14:creationId xmlns:p14="http://schemas.microsoft.com/office/powerpoint/2010/main" val="2172787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6C98A-789C-4491-A7AD-CF3CF05E8397}"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7B04D-FA61-4C8C-B24F-64BC7BD3E294}" type="slidenum">
              <a:rPr lang="en-US" smtClean="0"/>
              <a:t>‹#›</a:t>
            </a:fld>
            <a:endParaRPr lang="en-US"/>
          </a:p>
        </p:txBody>
      </p:sp>
    </p:spTree>
    <p:extLst>
      <p:ext uri="{BB962C8B-B14F-4D97-AF65-F5344CB8AC3E}">
        <p14:creationId xmlns:p14="http://schemas.microsoft.com/office/powerpoint/2010/main" val="232705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6C98A-789C-4491-A7AD-CF3CF05E8397}"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7B04D-FA61-4C8C-B24F-64BC7BD3E294}" type="slidenum">
              <a:rPr lang="en-US" smtClean="0"/>
              <a:t>‹#›</a:t>
            </a:fld>
            <a:endParaRPr lang="en-US"/>
          </a:p>
        </p:txBody>
      </p:sp>
    </p:spTree>
    <p:extLst>
      <p:ext uri="{BB962C8B-B14F-4D97-AF65-F5344CB8AC3E}">
        <p14:creationId xmlns:p14="http://schemas.microsoft.com/office/powerpoint/2010/main" val="381123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6C98A-789C-4491-A7AD-CF3CF05E8397}"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7B04D-FA61-4C8C-B24F-64BC7BD3E294}" type="slidenum">
              <a:rPr lang="en-US" smtClean="0"/>
              <a:t>‹#›</a:t>
            </a:fld>
            <a:endParaRPr lang="en-US"/>
          </a:p>
        </p:txBody>
      </p:sp>
      <p:cxnSp>
        <p:nvCxnSpPr>
          <p:cNvPr id="8" name="Straight Connector 7"/>
          <p:cNvCxnSpPr/>
          <p:nvPr userDrawn="1"/>
        </p:nvCxnSpPr>
        <p:spPr>
          <a:xfrm>
            <a:off x="838200" y="1371600"/>
            <a:ext cx="7467600" cy="0"/>
          </a:xfrm>
          <a:prstGeom prst="line">
            <a:avLst/>
          </a:prstGeom>
          <a:ln w="127000" cmpd="sng">
            <a:solidFill>
              <a:schemeClr val="accent3">
                <a:lumMod val="50000"/>
              </a:schemeClr>
            </a:solidFill>
          </a:ln>
          <a:scene3d>
            <a:camera prst="orthographicFront"/>
            <a:lightRig rig="threePt" dir="t"/>
          </a:scene3d>
          <a:sp3d>
            <a:bevelT/>
            <a:bevelB/>
          </a:sp3d>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91000" y="990600"/>
            <a:ext cx="762000" cy="7722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userDrawn="1"/>
        </p:nvSpPr>
        <p:spPr>
          <a:xfrm>
            <a:off x="5943600" y="6504801"/>
            <a:ext cx="2989344" cy="276999"/>
          </a:xfrm>
          <a:prstGeom prst="rect">
            <a:avLst/>
          </a:prstGeom>
          <a:noFill/>
        </p:spPr>
        <p:txBody>
          <a:bodyPr wrap="none" rtlCol="0">
            <a:spAutoFit/>
          </a:bodyPr>
          <a:lstStyle/>
          <a:p>
            <a:r>
              <a:rPr lang="en-US" sz="1200" b="1" i="1" dirty="0" smtClean="0"/>
              <a:t>California Department Parks and Recreation</a:t>
            </a:r>
            <a:endParaRPr lang="en-US" sz="1200" b="1" i="1" dirty="0"/>
          </a:p>
        </p:txBody>
      </p:sp>
      <p:sp>
        <p:nvSpPr>
          <p:cNvPr id="10" name="TextBox 9"/>
          <p:cNvSpPr txBox="1"/>
          <p:nvPr userDrawn="1"/>
        </p:nvSpPr>
        <p:spPr>
          <a:xfrm>
            <a:off x="7924800" y="6342519"/>
            <a:ext cx="774699" cy="276999"/>
          </a:xfrm>
          <a:prstGeom prst="rect">
            <a:avLst/>
          </a:prstGeom>
          <a:noFill/>
        </p:spPr>
        <p:txBody>
          <a:bodyPr wrap="none" rtlCol="0">
            <a:spAutoFit/>
          </a:bodyPr>
          <a:lstStyle/>
          <a:p>
            <a:r>
              <a:rPr lang="en-US" sz="1200" b="1" i="1" dirty="0" smtClean="0"/>
              <a:t>Version 3</a:t>
            </a:r>
            <a:endParaRPr lang="en-US" sz="1200" b="1" i="1" dirty="0"/>
          </a:p>
        </p:txBody>
      </p:sp>
    </p:spTree>
    <p:extLst>
      <p:ext uri="{BB962C8B-B14F-4D97-AF65-F5344CB8AC3E}">
        <p14:creationId xmlns:p14="http://schemas.microsoft.com/office/powerpoint/2010/main" val="938849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46C98A-789C-4491-A7AD-CF3CF05E8397}"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7B04D-FA61-4C8C-B24F-64BC7BD3E294}" type="slidenum">
              <a:rPr lang="en-US" smtClean="0"/>
              <a:t>‹#›</a:t>
            </a:fld>
            <a:endParaRPr lang="en-US"/>
          </a:p>
        </p:txBody>
      </p:sp>
    </p:spTree>
    <p:extLst>
      <p:ext uri="{BB962C8B-B14F-4D97-AF65-F5344CB8AC3E}">
        <p14:creationId xmlns:p14="http://schemas.microsoft.com/office/powerpoint/2010/main" val="4108844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46C98A-789C-4491-A7AD-CF3CF05E8397}"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7B04D-FA61-4C8C-B24F-64BC7BD3E294}" type="slidenum">
              <a:rPr lang="en-US" smtClean="0"/>
              <a:t>‹#›</a:t>
            </a:fld>
            <a:endParaRPr lang="en-US"/>
          </a:p>
        </p:txBody>
      </p:sp>
    </p:spTree>
    <p:extLst>
      <p:ext uri="{BB962C8B-B14F-4D97-AF65-F5344CB8AC3E}">
        <p14:creationId xmlns:p14="http://schemas.microsoft.com/office/powerpoint/2010/main" val="2115638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46C98A-789C-4491-A7AD-CF3CF05E8397}" type="datetimeFigureOut">
              <a:rPr lang="en-US" smtClean="0"/>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A7B04D-FA61-4C8C-B24F-64BC7BD3E294}" type="slidenum">
              <a:rPr lang="en-US" smtClean="0"/>
              <a:t>‹#›</a:t>
            </a:fld>
            <a:endParaRPr lang="en-US"/>
          </a:p>
        </p:txBody>
      </p:sp>
    </p:spTree>
    <p:extLst>
      <p:ext uri="{BB962C8B-B14F-4D97-AF65-F5344CB8AC3E}">
        <p14:creationId xmlns:p14="http://schemas.microsoft.com/office/powerpoint/2010/main" val="2705251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46C98A-789C-4491-A7AD-CF3CF05E8397}" type="datetimeFigureOut">
              <a:rPr lang="en-US" smtClean="0"/>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7B04D-FA61-4C8C-B24F-64BC7BD3E294}" type="slidenum">
              <a:rPr lang="en-US" smtClean="0"/>
              <a:t>‹#›</a:t>
            </a:fld>
            <a:endParaRPr lang="en-US"/>
          </a:p>
        </p:txBody>
      </p:sp>
    </p:spTree>
    <p:extLst>
      <p:ext uri="{BB962C8B-B14F-4D97-AF65-F5344CB8AC3E}">
        <p14:creationId xmlns:p14="http://schemas.microsoft.com/office/powerpoint/2010/main" val="2936929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6C98A-789C-4491-A7AD-CF3CF05E8397}" type="datetimeFigureOut">
              <a:rPr lang="en-US" smtClean="0"/>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A7B04D-FA61-4C8C-B24F-64BC7BD3E294}" type="slidenum">
              <a:rPr lang="en-US" smtClean="0"/>
              <a:t>‹#›</a:t>
            </a:fld>
            <a:endParaRPr lang="en-US"/>
          </a:p>
        </p:txBody>
      </p:sp>
    </p:spTree>
    <p:extLst>
      <p:ext uri="{BB962C8B-B14F-4D97-AF65-F5344CB8AC3E}">
        <p14:creationId xmlns:p14="http://schemas.microsoft.com/office/powerpoint/2010/main" val="225741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6C98A-789C-4491-A7AD-CF3CF05E8397}"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7B04D-FA61-4C8C-B24F-64BC7BD3E294}" type="slidenum">
              <a:rPr lang="en-US" smtClean="0"/>
              <a:t>‹#›</a:t>
            </a:fld>
            <a:endParaRPr lang="en-US"/>
          </a:p>
        </p:txBody>
      </p:sp>
    </p:spTree>
    <p:extLst>
      <p:ext uri="{BB962C8B-B14F-4D97-AF65-F5344CB8AC3E}">
        <p14:creationId xmlns:p14="http://schemas.microsoft.com/office/powerpoint/2010/main" val="268744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6C98A-789C-4491-A7AD-CF3CF05E8397}"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7B04D-FA61-4C8C-B24F-64BC7BD3E294}" type="slidenum">
              <a:rPr lang="en-US" smtClean="0"/>
              <a:t>‹#›</a:t>
            </a:fld>
            <a:endParaRPr lang="en-US"/>
          </a:p>
        </p:txBody>
      </p:sp>
    </p:spTree>
    <p:extLst>
      <p:ext uri="{BB962C8B-B14F-4D97-AF65-F5344CB8AC3E}">
        <p14:creationId xmlns:p14="http://schemas.microsoft.com/office/powerpoint/2010/main" val="74858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46C98A-789C-4491-A7AD-CF3CF05E8397}" type="datetimeFigureOut">
              <a:rPr lang="en-US" smtClean="0"/>
              <a:t>1/15/2014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7B04D-FA61-4C8C-B24F-64BC7BD3E294}" type="slidenum">
              <a:rPr lang="en-US" smtClean="0"/>
              <a:t>‹#›</a:t>
            </a:fld>
            <a:endParaRPr lang="en-US"/>
          </a:p>
        </p:txBody>
      </p:sp>
    </p:spTree>
    <p:extLst>
      <p:ext uri="{BB962C8B-B14F-4D97-AF65-F5344CB8AC3E}">
        <p14:creationId xmlns:p14="http://schemas.microsoft.com/office/powerpoint/2010/main" val="158594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95400"/>
            <a:ext cx="7772400" cy="1470025"/>
          </a:xfrm>
        </p:spPr>
        <p:txBody>
          <a:bodyPr>
            <a:normAutofit/>
          </a:bodyPr>
          <a:lstStyle/>
          <a:p>
            <a:r>
              <a:rPr lang="en-US" sz="3600" dirty="0" smtClean="0"/>
              <a:t>Presentation to Parks Forward Commission</a:t>
            </a:r>
            <a:endParaRPr lang="en-US" sz="5400" dirty="0"/>
          </a:p>
        </p:txBody>
      </p:sp>
      <p:sp>
        <p:nvSpPr>
          <p:cNvPr id="5" name="Subtitle 4"/>
          <p:cNvSpPr>
            <a:spLocks noGrp="1"/>
          </p:cNvSpPr>
          <p:nvPr>
            <p:ph type="subTitle" idx="1"/>
          </p:nvPr>
        </p:nvSpPr>
        <p:spPr/>
        <p:txBody>
          <a:bodyPr>
            <a:normAutofit/>
          </a:bodyPr>
          <a:lstStyle/>
          <a:p>
            <a:r>
              <a:rPr lang="en-US" sz="2400" dirty="0" smtClean="0"/>
              <a:t>Major General Anthony Jackson, USMC (retired)</a:t>
            </a:r>
          </a:p>
          <a:p>
            <a:r>
              <a:rPr lang="en-US" sz="2400" dirty="0" smtClean="0"/>
              <a:t>Director, California State Parks</a:t>
            </a:r>
          </a:p>
          <a:p>
            <a:endParaRPr lang="en-US" sz="2400" dirty="0"/>
          </a:p>
          <a:p>
            <a:r>
              <a:rPr lang="en-US" sz="2000" i="1" dirty="0" smtClean="0"/>
              <a:t>December 18, 2013</a:t>
            </a:r>
            <a:endParaRPr lang="en-US" sz="2000" i="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325" y="3048000"/>
            <a:ext cx="749935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7043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1722437"/>
            <a:ext cx="8229600" cy="4525963"/>
          </a:xfrm>
        </p:spPr>
        <p:txBody>
          <a:bodyPr/>
          <a:lstStyle/>
          <a:p>
            <a:r>
              <a:rPr lang="en-US" dirty="0" smtClean="0"/>
              <a:t>Improving data integrity and accessibility of information</a:t>
            </a:r>
            <a:br>
              <a:rPr lang="en-US" dirty="0" smtClean="0"/>
            </a:br>
            <a:endParaRPr lang="en-US" dirty="0" smtClean="0"/>
          </a:p>
          <a:p>
            <a:r>
              <a:rPr lang="en-US" dirty="0" smtClean="0"/>
              <a:t>Maximize revenue opportunities  </a:t>
            </a:r>
            <a:br>
              <a:rPr lang="en-US" dirty="0" smtClean="0"/>
            </a:br>
            <a:endParaRPr lang="en-US" dirty="0" smtClean="0"/>
          </a:p>
          <a:p>
            <a:r>
              <a:rPr lang="en-US" dirty="0" smtClean="0"/>
              <a:t>Strategically build partnerships</a:t>
            </a:r>
          </a:p>
        </p:txBody>
      </p:sp>
    </p:spTree>
    <p:extLst>
      <p:ext uri="{BB962C8B-B14F-4D97-AF65-F5344CB8AC3E}">
        <p14:creationId xmlns:p14="http://schemas.microsoft.com/office/powerpoint/2010/main" val="3046107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3600" dirty="0" smtClean="0"/>
              <a:t>Improving Data Integrity and Accessibility of Information</a:t>
            </a:r>
            <a:endParaRPr lang="en-US" sz="3600" dirty="0"/>
          </a:p>
        </p:txBody>
      </p:sp>
      <p:sp>
        <p:nvSpPr>
          <p:cNvPr id="4" name="Rounded Rectangle 3"/>
          <p:cNvSpPr/>
          <p:nvPr/>
        </p:nvSpPr>
        <p:spPr>
          <a:xfrm>
            <a:off x="1219200" y="1650642"/>
            <a:ext cx="3293772" cy="2286000"/>
          </a:xfrm>
          <a:prstGeom prst="roundRect">
            <a:avLst/>
          </a:prstGeom>
          <a:solidFill>
            <a:srgbClr val="FFFF99"/>
          </a:solidFill>
          <a:ln>
            <a:solidFill>
              <a:schemeClr val="bg2">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2">
                    <a:lumMod val="10000"/>
                  </a:schemeClr>
                </a:solidFill>
              </a:rPr>
              <a:t>People</a:t>
            </a:r>
          </a:p>
          <a:p>
            <a:pPr algn="ctr"/>
            <a:r>
              <a:rPr lang="en-US" sz="2800" dirty="0" smtClean="0">
                <a:solidFill>
                  <a:schemeClr val="bg2">
                    <a:lumMod val="10000"/>
                  </a:schemeClr>
                </a:solidFill>
              </a:rPr>
              <a:t>Systems</a:t>
            </a:r>
            <a:endParaRPr lang="en-US" sz="2800" dirty="0">
              <a:solidFill>
                <a:schemeClr val="bg2">
                  <a:lumMod val="10000"/>
                </a:schemeClr>
              </a:solidFill>
            </a:endParaRPr>
          </a:p>
        </p:txBody>
      </p:sp>
      <p:sp>
        <p:nvSpPr>
          <p:cNvPr id="5" name="Rounded Rectangle 4"/>
          <p:cNvSpPr/>
          <p:nvPr/>
        </p:nvSpPr>
        <p:spPr>
          <a:xfrm>
            <a:off x="1219200" y="4089042"/>
            <a:ext cx="3293772" cy="2286000"/>
          </a:xfrm>
          <a:prstGeom prst="roundRect">
            <a:avLst/>
          </a:prstGeom>
          <a:solidFill>
            <a:srgbClr val="CCFF99"/>
          </a:solidFill>
          <a:ln>
            <a:solidFill>
              <a:schemeClr val="bg2">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2">
                    <a:lumMod val="10000"/>
                  </a:schemeClr>
                </a:solidFill>
              </a:rPr>
              <a:t>Financial</a:t>
            </a:r>
          </a:p>
          <a:p>
            <a:pPr algn="ctr"/>
            <a:r>
              <a:rPr lang="en-US" sz="2800" dirty="0" smtClean="0">
                <a:solidFill>
                  <a:schemeClr val="bg2">
                    <a:lumMod val="10000"/>
                  </a:schemeClr>
                </a:solidFill>
              </a:rPr>
              <a:t>Systems</a:t>
            </a:r>
          </a:p>
        </p:txBody>
      </p:sp>
      <p:sp>
        <p:nvSpPr>
          <p:cNvPr id="6" name="Rounded Rectangle 5"/>
          <p:cNvSpPr/>
          <p:nvPr/>
        </p:nvSpPr>
        <p:spPr>
          <a:xfrm>
            <a:off x="4665372" y="4089042"/>
            <a:ext cx="3293772" cy="2286000"/>
          </a:xfrm>
          <a:prstGeom prst="roundRect">
            <a:avLst/>
          </a:prstGeom>
          <a:solidFill>
            <a:srgbClr val="99CCFF"/>
          </a:solidFill>
          <a:ln>
            <a:solidFill>
              <a:schemeClr val="bg2">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10000"/>
                  </a:schemeClr>
                </a:solidFill>
              </a:rPr>
              <a:t>Infrastructure</a:t>
            </a:r>
          </a:p>
          <a:p>
            <a:pPr algn="ctr"/>
            <a:r>
              <a:rPr lang="en-US" sz="2800" dirty="0" smtClean="0">
                <a:solidFill>
                  <a:schemeClr val="bg2">
                    <a:lumMod val="10000"/>
                  </a:schemeClr>
                </a:solidFill>
              </a:rPr>
              <a:t>and Maintenance System</a:t>
            </a:r>
            <a:endParaRPr lang="en-US" sz="2800" dirty="0">
              <a:solidFill>
                <a:schemeClr val="bg2">
                  <a:lumMod val="10000"/>
                </a:schemeClr>
              </a:solidFill>
            </a:endParaRPr>
          </a:p>
        </p:txBody>
      </p:sp>
      <p:sp>
        <p:nvSpPr>
          <p:cNvPr id="7" name="Rounded Rectangle 6"/>
          <p:cNvSpPr/>
          <p:nvPr/>
        </p:nvSpPr>
        <p:spPr>
          <a:xfrm>
            <a:off x="4648200" y="1650642"/>
            <a:ext cx="3293772" cy="2286000"/>
          </a:xfrm>
          <a:prstGeom prst="roundRect">
            <a:avLst/>
          </a:prstGeom>
          <a:solidFill>
            <a:schemeClr val="bg2">
              <a:lumMod val="75000"/>
            </a:schemeClr>
          </a:solidFill>
          <a:ln>
            <a:solidFill>
              <a:schemeClr val="bg2">
                <a:lumMod val="50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2">
                    <a:lumMod val="10000"/>
                  </a:schemeClr>
                </a:solidFill>
              </a:rPr>
              <a:t>Customer</a:t>
            </a:r>
          </a:p>
          <a:p>
            <a:pPr algn="ctr"/>
            <a:r>
              <a:rPr lang="en-US" sz="2800" dirty="0" smtClean="0">
                <a:solidFill>
                  <a:schemeClr val="bg2">
                    <a:lumMod val="10000"/>
                  </a:schemeClr>
                </a:solidFill>
              </a:rPr>
              <a:t>Systems</a:t>
            </a:r>
          </a:p>
        </p:txBody>
      </p:sp>
    </p:spTree>
    <p:extLst>
      <p:ext uri="{BB962C8B-B14F-4D97-AF65-F5344CB8AC3E}">
        <p14:creationId xmlns:p14="http://schemas.microsoft.com/office/powerpoint/2010/main" val="3206745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Systems Roadmap</a:t>
            </a:r>
            <a:endParaRPr lang="en-US" dirty="0"/>
          </a:p>
        </p:txBody>
      </p:sp>
      <p:sp>
        <p:nvSpPr>
          <p:cNvPr id="4" name="Rectangle 3"/>
          <p:cNvSpPr/>
          <p:nvPr/>
        </p:nvSpPr>
        <p:spPr>
          <a:xfrm>
            <a:off x="2807597" y="1777284"/>
            <a:ext cx="990599"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10000"/>
                  </a:schemeClr>
                </a:solidFill>
              </a:rPr>
              <a:t>Winter</a:t>
            </a:r>
            <a:endParaRPr lang="en-US" dirty="0">
              <a:solidFill>
                <a:schemeClr val="bg2">
                  <a:lumMod val="10000"/>
                </a:schemeClr>
              </a:solidFill>
            </a:endParaRPr>
          </a:p>
        </p:txBody>
      </p:sp>
      <p:sp>
        <p:nvSpPr>
          <p:cNvPr id="5" name="Rectangle 4"/>
          <p:cNvSpPr/>
          <p:nvPr/>
        </p:nvSpPr>
        <p:spPr>
          <a:xfrm>
            <a:off x="3798197" y="1777284"/>
            <a:ext cx="990599"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10000"/>
                  </a:schemeClr>
                </a:solidFill>
              </a:rPr>
              <a:t>Spring</a:t>
            </a:r>
            <a:endParaRPr lang="en-US" dirty="0">
              <a:solidFill>
                <a:schemeClr val="bg2">
                  <a:lumMod val="10000"/>
                </a:schemeClr>
              </a:solidFill>
            </a:endParaRPr>
          </a:p>
        </p:txBody>
      </p:sp>
      <p:sp>
        <p:nvSpPr>
          <p:cNvPr id="6" name="Rectangle 5"/>
          <p:cNvSpPr/>
          <p:nvPr/>
        </p:nvSpPr>
        <p:spPr>
          <a:xfrm>
            <a:off x="4800601" y="1777284"/>
            <a:ext cx="990599"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10000"/>
                  </a:schemeClr>
                </a:solidFill>
              </a:rPr>
              <a:t>Summer</a:t>
            </a:r>
            <a:endParaRPr lang="en-US" dirty="0">
              <a:solidFill>
                <a:schemeClr val="bg2">
                  <a:lumMod val="10000"/>
                </a:schemeClr>
              </a:solidFill>
            </a:endParaRPr>
          </a:p>
        </p:txBody>
      </p:sp>
      <p:sp>
        <p:nvSpPr>
          <p:cNvPr id="7" name="Rectangle 6"/>
          <p:cNvSpPr/>
          <p:nvPr/>
        </p:nvSpPr>
        <p:spPr>
          <a:xfrm>
            <a:off x="5791202" y="1777284"/>
            <a:ext cx="990599"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10000"/>
                  </a:schemeClr>
                </a:solidFill>
              </a:rPr>
              <a:t>Fall</a:t>
            </a:r>
            <a:endParaRPr lang="en-US" dirty="0">
              <a:solidFill>
                <a:schemeClr val="bg2">
                  <a:lumMod val="10000"/>
                </a:schemeClr>
              </a:solidFill>
            </a:endParaRPr>
          </a:p>
        </p:txBody>
      </p:sp>
      <p:sp>
        <p:nvSpPr>
          <p:cNvPr id="8" name="Rectangle 7"/>
          <p:cNvSpPr/>
          <p:nvPr/>
        </p:nvSpPr>
        <p:spPr>
          <a:xfrm>
            <a:off x="6781801" y="1777284"/>
            <a:ext cx="990599"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10000"/>
                  </a:schemeClr>
                </a:solidFill>
              </a:rPr>
              <a:t>Winter</a:t>
            </a:r>
            <a:endParaRPr lang="en-US" dirty="0">
              <a:solidFill>
                <a:schemeClr val="bg2">
                  <a:lumMod val="10000"/>
                </a:schemeClr>
              </a:solidFill>
            </a:endParaRPr>
          </a:p>
        </p:txBody>
      </p:sp>
      <p:sp>
        <p:nvSpPr>
          <p:cNvPr id="9" name="Rectangle 8"/>
          <p:cNvSpPr/>
          <p:nvPr/>
        </p:nvSpPr>
        <p:spPr>
          <a:xfrm>
            <a:off x="7772401" y="1777284"/>
            <a:ext cx="990599"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10000"/>
                  </a:schemeClr>
                </a:solidFill>
              </a:rPr>
              <a:t>Spring</a:t>
            </a:r>
            <a:endParaRPr lang="en-US" dirty="0">
              <a:solidFill>
                <a:schemeClr val="bg2">
                  <a:lumMod val="10000"/>
                </a:schemeClr>
              </a:solidFill>
            </a:endParaRPr>
          </a:p>
        </p:txBody>
      </p:sp>
      <p:sp>
        <p:nvSpPr>
          <p:cNvPr id="10" name="Rectangle 9"/>
          <p:cNvSpPr/>
          <p:nvPr/>
        </p:nvSpPr>
        <p:spPr>
          <a:xfrm>
            <a:off x="1816997" y="1777284"/>
            <a:ext cx="990599"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10000"/>
                  </a:schemeClr>
                </a:solidFill>
              </a:rPr>
              <a:t>Fall</a:t>
            </a:r>
            <a:endParaRPr lang="en-US" dirty="0">
              <a:solidFill>
                <a:schemeClr val="bg2">
                  <a:lumMod val="10000"/>
                </a:schemeClr>
              </a:solidFill>
            </a:endParaRPr>
          </a:p>
        </p:txBody>
      </p:sp>
      <p:sp>
        <p:nvSpPr>
          <p:cNvPr id="12" name="TextBox 11"/>
          <p:cNvSpPr txBox="1"/>
          <p:nvPr/>
        </p:nvSpPr>
        <p:spPr>
          <a:xfrm>
            <a:off x="2014257" y="1447800"/>
            <a:ext cx="652743" cy="369332"/>
          </a:xfrm>
          <a:prstGeom prst="rect">
            <a:avLst/>
          </a:prstGeom>
          <a:noFill/>
        </p:spPr>
        <p:txBody>
          <a:bodyPr wrap="none" rtlCol="0">
            <a:spAutoFit/>
          </a:bodyPr>
          <a:lstStyle/>
          <a:p>
            <a:r>
              <a:rPr lang="en-US" dirty="0" smtClean="0"/>
              <a:t>2013</a:t>
            </a:r>
            <a:endParaRPr lang="en-US" dirty="0"/>
          </a:p>
        </p:txBody>
      </p:sp>
      <p:sp>
        <p:nvSpPr>
          <p:cNvPr id="13" name="TextBox 12"/>
          <p:cNvSpPr txBox="1"/>
          <p:nvPr/>
        </p:nvSpPr>
        <p:spPr>
          <a:xfrm>
            <a:off x="7391400" y="1459468"/>
            <a:ext cx="652743" cy="369332"/>
          </a:xfrm>
          <a:prstGeom prst="rect">
            <a:avLst/>
          </a:prstGeom>
          <a:noFill/>
        </p:spPr>
        <p:txBody>
          <a:bodyPr wrap="none" rtlCol="0">
            <a:spAutoFit/>
          </a:bodyPr>
          <a:lstStyle/>
          <a:p>
            <a:r>
              <a:rPr lang="en-US" dirty="0" smtClean="0"/>
              <a:t>2015</a:t>
            </a:r>
            <a:endParaRPr lang="en-US" dirty="0"/>
          </a:p>
        </p:txBody>
      </p:sp>
      <p:cxnSp>
        <p:nvCxnSpPr>
          <p:cNvPr id="15" name="Straight Connector 14"/>
          <p:cNvCxnSpPr/>
          <p:nvPr/>
        </p:nvCxnSpPr>
        <p:spPr>
          <a:xfrm flipV="1">
            <a:off x="5105400" y="1587321"/>
            <a:ext cx="1676401" cy="18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07596" y="1587321"/>
            <a:ext cx="14982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33400" y="1712752"/>
            <a:ext cx="1092415" cy="369332"/>
          </a:xfrm>
          <a:prstGeom prst="rect">
            <a:avLst/>
          </a:prstGeom>
          <a:noFill/>
        </p:spPr>
        <p:txBody>
          <a:bodyPr wrap="none" rtlCol="0">
            <a:spAutoFit/>
          </a:bodyPr>
          <a:lstStyle/>
          <a:p>
            <a:r>
              <a:rPr lang="en-US" dirty="0" smtClean="0"/>
              <a:t>Initiatives</a:t>
            </a:r>
            <a:endParaRPr lang="en-US" dirty="0"/>
          </a:p>
        </p:txBody>
      </p:sp>
      <p:cxnSp>
        <p:nvCxnSpPr>
          <p:cNvPr id="19" name="Straight Connector 18"/>
          <p:cNvCxnSpPr/>
          <p:nvPr/>
        </p:nvCxnSpPr>
        <p:spPr>
          <a:xfrm>
            <a:off x="304800" y="2082084"/>
            <a:ext cx="151219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191038" y="2133600"/>
            <a:ext cx="2805982" cy="571500"/>
          </a:xfrm>
          <a:prstGeom prst="rect">
            <a:avLst/>
          </a:prstGeom>
        </p:spPr>
        <p:txBody>
          <a:bodyPr vert="horz" lIns="91440" tIns="45720" rIns="91440" bIns="45720" rtlCol="0" anchor="t" anchorCtr="0">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7200" b="1" dirty="0"/>
              <a:t>People </a:t>
            </a:r>
            <a:r>
              <a:rPr lang="en-US" sz="7200" b="1" dirty="0" smtClean="0"/>
              <a:t>Systems</a:t>
            </a:r>
          </a:p>
          <a:p>
            <a:pPr algn="l">
              <a:buFont typeface="Arial" pitchFamily="34" charset="0"/>
              <a:buChar char="•"/>
            </a:pPr>
            <a:r>
              <a:rPr lang="en-US" sz="5600" dirty="0" smtClean="0"/>
              <a:t>    Electronic timesheet</a:t>
            </a:r>
          </a:p>
          <a:p>
            <a:pPr algn="l"/>
            <a:endParaRPr lang="en-US" sz="2000" dirty="0" smtClean="0"/>
          </a:p>
          <a:p>
            <a:pPr algn="l"/>
            <a:endParaRPr lang="en-US" sz="2000" dirty="0"/>
          </a:p>
          <a:p>
            <a:pPr algn="l">
              <a:buFont typeface="Arial" pitchFamily="34" charset="0"/>
              <a:buChar char="•"/>
            </a:pPr>
            <a:r>
              <a:rPr lang="en-US" sz="5600" dirty="0" smtClean="0"/>
              <a:t>    Superintendent Classification</a:t>
            </a:r>
          </a:p>
          <a:p>
            <a:pPr algn="l"/>
            <a:endParaRPr lang="en-US" sz="2000" dirty="0" smtClean="0"/>
          </a:p>
          <a:p>
            <a:pPr algn="l"/>
            <a:endParaRPr lang="en-US" sz="2000" dirty="0"/>
          </a:p>
          <a:p>
            <a:pPr algn="l">
              <a:buFont typeface="Arial" pitchFamily="34" charset="0"/>
              <a:buChar char="•"/>
            </a:pPr>
            <a:r>
              <a:rPr lang="en-US" sz="5600" dirty="0" smtClean="0"/>
              <a:t>    Leadership Institute</a:t>
            </a:r>
            <a:endParaRPr lang="en-US" sz="5600" dirty="0"/>
          </a:p>
        </p:txBody>
      </p:sp>
      <p:sp>
        <p:nvSpPr>
          <p:cNvPr id="21" name="Title 1"/>
          <p:cNvSpPr txBox="1">
            <a:spLocks/>
          </p:cNvSpPr>
          <p:nvPr/>
        </p:nvSpPr>
        <p:spPr>
          <a:xfrm>
            <a:off x="189961" y="3124200"/>
            <a:ext cx="2617635" cy="41910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dirty="0" smtClean="0"/>
              <a:t>Customer Systems</a:t>
            </a:r>
          </a:p>
          <a:p>
            <a:pPr algn="l">
              <a:buFont typeface="Arial" pitchFamily="34" charset="0"/>
              <a:buChar char="•"/>
            </a:pPr>
            <a:r>
              <a:rPr lang="en-US" sz="1400" dirty="0"/>
              <a:t> </a:t>
            </a:r>
            <a:r>
              <a:rPr lang="en-US" sz="1400" dirty="0" smtClean="0"/>
              <a:t>   Modernizing reservations and</a:t>
            </a:r>
          </a:p>
          <a:p>
            <a:pPr algn="l"/>
            <a:r>
              <a:rPr lang="en-US" sz="1400" dirty="0"/>
              <a:t> </a:t>
            </a:r>
            <a:r>
              <a:rPr lang="en-US" sz="1400" dirty="0" smtClean="0"/>
              <a:t>    fee collection system</a:t>
            </a:r>
          </a:p>
          <a:p>
            <a:pPr algn="l"/>
            <a:endParaRPr lang="en-US" sz="500" dirty="0"/>
          </a:p>
          <a:p>
            <a:pPr algn="l">
              <a:buFont typeface="Arial" pitchFamily="34" charset="0"/>
              <a:buChar char="•"/>
            </a:pPr>
            <a:r>
              <a:rPr lang="en-US" sz="1400" dirty="0" smtClean="0"/>
              <a:t>    Smartphone mobile app</a:t>
            </a:r>
          </a:p>
          <a:p>
            <a:pPr algn="l"/>
            <a:endParaRPr lang="en-US" sz="500" dirty="0" smtClean="0"/>
          </a:p>
          <a:p>
            <a:pPr algn="l">
              <a:buFont typeface="Arial" pitchFamily="34" charset="0"/>
              <a:buChar char="•"/>
            </a:pPr>
            <a:r>
              <a:rPr lang="en-US" sz="1400" dirty="0"/>
              <a:t> </a:t>
            </a:r>
            <a:r>
              <a:rPr lang="en-US" sz="1400" dirty="0" smtClean="0"/>
              <a:t>   Park pass sales in</a:t>
            </a:r>
            <a:br>
              <a:rPr lang="en-US" sz="1400" dirty="0" smtClean="0"/>
            </a:br>
            <a:r>
              <a:rPr lang="en-US" sz="1400" dirty="0" smtClean="0"/>
              <a:t>     retail outlets</a:t>
            </a:r>
            <a:r>
              <a:rPr lang="en-US" sz="1800" dirty="0" smtClean="0"/>
              <a:t>     </a:t>
            </a:r>
            <a:endParaRPr lang="en-US" sz="1800" dirty="0"/>
          </a:p>
        </p:txBody>
      </p:sp>
      <p:sp>
        <p:nvSpPr>
          <p:cNvPr id="22" name="Title 1"/>
          <p:cNvSpPr txBox="1">
            <a:spLocks/>
          </p:cNvSpPr>
          <p:nvPr/>
        </p:nvSpPr>
        <p:spPr>
          <a:xfrm>
            <a:off x="202841" y="4876800"/>
            <a:ext cx="5588359" cy="419100"/>
          </a:xfrm>
          <a:prstGeom prst="rect">
            <a:avLst/>
          </a:prstGeom>
        </p:spPr>
        <p:txBody>
          <a:bodyPr vert="horz" lIns="91440" tIns="45720" rIns="91440" bIns="45720" rtlCol="0" anchor="t" anchorCtr="0">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7200" b="1" dirty="0"/>
              <a:t>Financial </a:t>
            </a:r>
            <a:r>
              <a:rPr lang="en-US" sz="7200" b="1" dirty="0" smtClean="0"/>
              <a:t>Systems</a:t>
            </a:r>
          </a:p>
          <a:p>
            <a:pPr algn="l"/>
            <a:endParaRPr lang="en-US" sz="2000" dirty="0"/>
          </a:p>
          <a:p>
            <a:pPr algn="l">
              <a:buFont typeface="Arial" pitchFamily="34" charset="0"/>
              <a:buChar char="•"/>
            </a:pPr>
            <a:r>
              <a:rPr lang="en-US" sz="5600" dirty="0" smtClean="0">
                <a:solidFill>
                  <a:schemeClr val="bg2">
                    <a:lumMod val="10000"/>
                  </a:schemeClr>
                </a:solidFill>
              </a:rPr>
              <a:t>     Park unit costing</a:t>
            </a:r>
          </a:p>
          <a:p>
            <a:pPr algn="l"/>
            <a:r>
              <a:rPr lang="en-US" sz="2000" dirty="0" smtClean="0">
                <a:solidFill>
                  <a:schemeClr val="bg2">
                    <a:lumMod val="10000"/>
                  </a:schemeClr>
                </a:solidFill>
              </a:rPr>
              <a:t/>
            </a:r>
            <a:br>
              <a:rPr lang="en-US" sz="2000" dirty="0" smtClean="0">
                <a:solidFill>
                  <a:schemeClr val="bg2">
                    <a:lumMod val="10000"/>
                  </a:schemeClr>
                </a:solidFill>
              </a:rPr>
            </a:br>
            <a:endParaRPr lang="en-US" sz="2000" dirty="0">
              <a:solidFill>
                <a:schemeClr val="bg2">
                  <a:lumMod val="10000"/>
                </a:schemeClr>
              </a:solidFill>
            </a:endParaRPr>
          </a:p>
          <a:p>
            <a:pPr algn="l">
              <a:buFont typeface="Arial" pitchFamily="34" charset="0"/>
              <a:buChar char="•"/>
            </a:pPr>
            <a:r>
              <a:rPr lang="en-US" sz="5600" dirty="0" smtClean="0">
                <a:solidFill>
                  <a:schemeClr val="bg2">
                    <a:lumMod val="10000"/>
                  </a:schemeClr>
                </a:solidFill>
              </a:rPr>
              <a:t>     </a:t>
            </a:r>
            <a:r>
              <a:rPr lang="en-US" sz="5600" dirty="0" err="1" smtClean="0">
                <a:solidFill>
                  <a:schemeClr val="bg2">
                    <a:lumMod val="10000"/>
                  </a:schemeClr>
                </a:solidFill>
              </a:rPr>
              <a:t>FI$Cal</a:t>
            </a:r>
            <a:r>
              <a:rPr lang="en-US" sz="5600" dirty="0" smtClean="0">
                <a:solidFill>
                  <a:schemeClr val="bg2">
                    <a:lumMod val="10000"/>
                  </a:schemeClr>
                </a:solidFill>
              </a:rPr>
              <a:t> (S</a:t>
            </a:r>
            <a:r>
              <a:rPr lang="en-US" sz="5600" i="1" dirty="0" smtClean="0">
                <a:solidFill>
                  <a:schemeClr val="bg2">
                    <a:lumMod val="10000"/>
                  </a:schemeClr>
                </a:solidFill>
              </a:rPr>
              <a:t>tate’s integrated financial management system)</a:t>
            </a:r>
            <a:endParaRPr lang="en-US" sz="5600" dirty="0" smtClean="0"/>
          </a:p>
          <a:p>
            <a:pPr algn="l"/>
            <a:endParaRPr lang="en-US" sz="5600" dirty="0"/>
          </a:p>
        </p:txBody>
      </p:sp>
      <p:sp>
        <p:nvSpPr>
          <p:cNvPr id="23" name="Title 1"/>
          <p:cNvSpPr txBox="1">
            <a:spLocks/>
          </p:cNvSpPr>
          <p:nvPr/>
        </p:nvSpPr>
        <p:spPr>
          <a:xfrm>
            <a:off x="228600" y="5802898"/>
            <a:ext cx="2286000" cy="41910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dirty="0"/>
              <a:t>Infrastructure </a:t>
            </a:r>
            <a:r>
              <a:rPr lang="en-US" sz="1800" b="1" dirty="0" smtClean="0"/>
              <a:t>System</a:t>
            </a:r>
            <a:endParaRPr lang="en-US" sz="1800" b="1" dirty="0"/>
          </a:p>
        </p:txBody>
      </p:sp>
      <p:pic>
        <p:nvPicPr>
          <p:cNvPr id="2051" name="Picture 3" descr="C:\Users\aaronrobertson.PARKS.002\AppData\Local\Microsoft\Windows\Temporary Internet Files\Content.IE5\WOAPJ37O\MC90006583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6320" y="5498098"/>
            <a:ext cx="182880" cy="18288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3" descr="C:\Users\aaronrobertson.PARKS.002\AppData\Local\Microsoft\Windows\Temporary Internet Files\Content.IE5\WOAPJ37O\MC90006583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2720" y="5193298"/>
            <a:ext cx="182880" cy="182880"/>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p:cNvCxnSpPr>
            <a:endCxn id="2051" idx="1"/>
          </p:cNvCxnSpPr>
          <p:nvPr/>
        </p:nvCxnSpPr>
        <p:spPr>
          <a:xfrm>
            <a:off x="4788796" y="5589538"/>
            <a:ext cx="386752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062257" y="1447800"/>
            <a:ext cx="652743" cy="369332"/>
          </a:xfrm>
          <a:prstGeom prst="rect">
            <a:avLst/>
          </a:prstGeom>
          <a:solidFill>
            <a:schemeClr val="bg1"/>
          </a:solidFill>
        </p:spPr>
        <p:txBody>
          <a:bodyPr wrap="none" rtlCol="0">
            <a:spAutoFit/>
          </a:bodyPr>
          <a:lstStyle/>
          <a:p>
            <a:r>
              <a:rPr lang="en-US" dirty="0" smtClean="0"/>
              <a:t>2014</a:t>
            </a:r>
            <a:endParaRPr lang="en-US" dirty="0"/>
          </a:p>
        </p:txBody>
      </p:sp>
      <p:pic>
        <p:nvPicPr>
          <p:cNvPr id="29" name="Picture 3" descr="C:\Users\aaronrobertson.PARKS.002\AppData\Local\Microsoft\Windows\Temporary Internet Files\Content.IE5\WOAPJ37O\MC90006583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9920" y="5930614"/>
            <a:ext cx="182880" cy="18288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 descr="C:\Users\aaronrobertson.PARKS.002\AppData\Local\Microsoft\Windows\Temporary Internet Files\Content.IE5\WOAPJ37O\MC90006583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0520" y="4419600"/>
            <a:ext cx="182880" cy="18288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 descr="C:\Users\aaronrobertson.PARKS.002\AppData\Local\Microsoft\Windows\Temporary Internet Files\Content.IE5\WOAPJ37O\MC90006583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962400"/>
            <a:ext cx="182880" cy="18288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 descr="C:\Users\aaronrobertson.PARKS.002\AppData\Local\Microsoft\Windows\Temporary Internet Files\Content.IE5\WOAPJ37O\MC90006583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2657475"/>
            <a:ext cx="182880" cy="18288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3" descr="C:\Users\aaronrobertson.PARKS.002\AppData\Local\Microsoft\Windows\Temporary Internet Files\Content.IE5\WOAPJ37O\MC90006583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362200"/>
            <a:ext cx="182880" cy="182880"/>
          </a:xfrm>
          <a:prstGeom prst="rect">
            <a:avLst/>
          </a:prstGeom>
          <a:noFill/>
          <a:extLst>
            <a:ext uri="{909E8E84-426E-40DD-AFC4-6F175D3DCCD1}">
              <a14:hiddenFill xmlns:a14="http://schemas.microsoft.com/office/drawing/2010/main">
                <a:solidFill>
                  <a:srgbClr val="FFFFFF"/>
                </a:solidFill>
              </a14:hiddenFill>
            </a:ext>
          </a:extLst>
        </p:spPr>
      </p:pic>
      <p:cxnSp>
        <p:nvCxnSpPr>
          <p:cNvPr id="40" name="Straight Connector 39"/>
          <p:cNvCxnSpPr>
            <a:endCxn id="36" idx="3"/>
          </p:cNvCxnSpPr>
          <p:nvPr/>
        </p:nvCxnSpPr>
        <p:spPr>
          <a:xfrm>
            <a:off x="2844333" y="3631842"/>
            <a:ext cx="4470867" cy="152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33" idx="1"/>
          </p:cNvCxnSpPr>
          <p:nvPr/>
        </p:nvCxnSpPr>
        <p:spPr>
          <a:xfrm>
            <a:off x="2807596" y="4495800"/>
            <a:ext cx="1352924" cy="152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781837" y="3023316"/>
            <a:ext cx="145960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55" name="Straight Connector 2054"/>
          <p:cNvCxnSpPr>
            <a:endCxn id="38" idx="1"/>
          </p:cNvCxnSpPr>
          <p:nvPr/>
        </p:nvCxnSpPr>
        <p:spPr>
          <a:xfrm>
            <a:off x="2768958" y="2748915"/>
            <a:ext cx="347944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57" name="Straight Connector 2056"/>
          <p:cNvCxnSpPr/>
          <p:nvPr/>
        </p:nvCxnSpPr>
        <p:spPr>
          <a:xfrm>
            <a:off x="2781837" y="2438400"/>
            <a:ext cx="232356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35" name="Picture 3" descr="C:\Users\aaronrobertson.PARKS.002\AppData\Local\Microsoft\Windows\Temporary Internet Files\Content.IE5\WOAPJ37O\MC90006583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3550920"/>
            <a:ext cx="182880" cy="18288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3" descr="C:\Users\aaronrobertson.PARKS.002\AppData\Local\Microsoft\Windows\Temporary Internet Files\Content.IE5\WOAPJ37O\MC90006583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2320" y="3555642"/>
            <a:ext cx="182880" cy="18288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 descr="C:\Users\aaronrobertson.PARKS.002\AppData\Local\Microsoft\Windows\Temporary Internet Files\Content.IE5\WOAPJ37O\MC90006583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0520" y="2941320"/>
            <a:ext cx="182880" cy="18288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3" descr="C:\Users\aaronrobertson.PARKS.002\AppData\Local\Microsoft\Windows\Temporary Internet Files\Content.IE5\WOAPJ37O\MC90006583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5503757"/>
            <a:ext cx="182880" cy="182880"/>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5239117" y="5117098"/>
            <a:ext cx="1168910" cy="400110"/>
          </a:xfrm>
          <a:prstGeom prst="rect">
            <a:avLst/>
          </a:prstGeom>
          <a:noFill/>
        </p:spPr>
        <p:txBody>
          <a:bodyPr wrap="none" rtlCol="0">
            <a:spAutoFit/>
          </a:bodyPr>
          <a:lstStyle/>
          <a:p>
            <a:r>
              <a:rPr lang="en-US" sz="1000" i="1" dirty="0" smtClean="0"/>
              <a:t>July 2014 </a:t>
            </a:r>
            <a:br>
              <a:rPr lang="en-US" sz="1000" i="1" dirty="0" smtClean="0"/>
            </a:br>
            <a:r>
              <a:rPr lang="en-US" sz="1000" i="1" dirty="0" smtClean="0"/>
              <a:t>Begin preparations</a:t>
            </a:r>
            <a:endParaRPr lang="en-US" sz="1000" i="1" dirty="0"/>
          </a:p>
        </p:txBody>
      </p:sp>
      <p:sp>
        <p:nvSpPr>
          <p:cNvPr id="43" name="TextBox 42"/>
          <p:cNvSpPr txBox="1"/>
          <p:nvPr/>
        </p:nvSpPr>
        <p:spPr>
          <a:xfrm>
            <a:off x="7696200" y="5251877"/>
            <a:ext cx="1180131" cy="246221"/>
          </a:xfrm>
          <a:prstGeom prst="rect">
            <a:avLst/>
          </a:prstGeom>
          <a:noFill/>
        </p:spPr>
        <p:txBody>
          <a:bodyPr wrap="none" rtlCol="0">
            <a:spAutoFit/>
          </a:bodyPr>
          <a:lstStyle/>
          <a:p>
            <a:r>
              <a:rPr lang="en-US" sz="1000" i="1" dirty="0" smtClean="0"/>
              <a:t>July 2015 “Go Live”</a:t>
            </a:r>
            <a:endParaRPr lang="en-US" sz="1000" i="1" dirty="0"/>
          </a:p>
        </p:txBody>
      </p:sp>
      <p:pic>
        <p:nvPicPr>
          <p:cNvPr id="45" name="Picture 3" descr="C:\Users\aaronrobertson.PARKS.002\AppData\Local\Microsoft\Windows\Temporary Internet Files\Content.IE5\WOAPJ37O\MC90006583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3520" y="5923766"/>
            <a:ext cx="182880" cy="182880"/>
          </a:xfrm>
          <a:prstGeom prst="rect">
            <a:avLst/>
          </a:prstGeom>
          <a:noFill/>
          <a:extLst>
            <a:ext uri="{909E8E84-426E-40DD-AFC4-6F175D3DCCD1}">
              <a14:hiddenFill xmlns:a14="http://schemas.microsoft.com/office/drawing/2010/main">
                <a:solidFill>
                  <a:srgbClr val="FFFFFF"/>
                </a:solidFill>
              </a14:hiddenFill>
            </a:ext>
          </a:extLst>
        </p:spPr>
      </p:pic>
      <p:cxnSp>
        <p:nvCxnSpPr>
          <p:cNvPr id="46" name="Straight Connector 45"/>
          <p:cNvCxnSpPr>
            <a:endCxn id="45" idx="1"/>
          </p:cNvCxnSpPr>
          <p:nvPr/>
        </p:nvCxnSpPr>
        <p:spPr>
          <a:xfrm flipV="1">
            <a:off x="2819400" y="6015206"/>
            <a:ext cx="2484120" cy="45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0813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868362"/>
          </a:xfrm>
        </p:spPr>
        <p:txBody>
          <a:bodyPr>
            <a:normAutofit fontScale="90000"/>
          </a:bodyPr>
          <a:lstStyle/>
          <a:p>
            <a:pPr>
              <a:spcBef>
                <a:spcPts val="0"/>
              </a:spcBef>
            </a:pPr>
            <a:r>
              <a:rPr lang="en-US" dirty="0" smtClean="0"/>
              <a:t>Infrastructure &amp; Maintenance Database</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Work is underway to reevaluate cost estimates for all project needs in database</a:t>
            </a:r>
          </a:p>
          <a:p>
            <a:r>
              <a:rPr lang="en-US" dirty="0" smtClean="0"/>
              <a:t>Districts identifying “top 10” highest needs</a:t>
            </a:r>
          </a:p>
          <a:p>
            <a:r>
              <a:rPr lang="en-US" dirty="0" smtClean="0"/>
              <a:t>Projects will be prioritized by a project selection committee</a:t>
            </a:r>
          </a:p>
          <a:p>
            <a:r>
              <a:rPr lang="en-US" dirty="0" smtClean="0"/>
              <a:t>Costs estimated by 3</a:t>
            </a:r>
            <a:r>
              <a:rPr lang="en-US" baseline="30000" dirty="0" smtClean="0"/>
              <a:t>rd</a:t>
            </a:r>
            <a:r>
              <a:rPr lang="en-US" dirty="0" smtClean="0"/>
              <a:t> party in Service Center</a:t>
            </a:r>
          </a:p>
          <a:p>
            <a:r>
              <a:rPr lang="en-US" dirty="0" smtClean="0"/>
              <a:t>Critical need project list</a:t>
            </a:r>
          </a:p>
          <a:p>
            <a:pPr lvl="1"/>
            <a:r>
              <a:rPr lang="en-US" dirty="0" smtClean="0"/>
              <a:t>February 2014</a:t>
            </a:r>
          </a:p>
          <a:p>
            <a:pPr lvl="1"/>
            <a:r>
              <a:rPr lang="en-US" dirty="0" smtClean="0"/>
              <a:t>Refined list in May with completion of 5 year capital outlay plan  </a:t>
            </a:r>
            <a:endParaRPr lang="en-US" dirty="0"/>
          </a:p>
        </p:txBody>
      </p:sp>
    </p:spTree>
    <p:extLst>
      <p:ext uri="{BB962C8B-B14F-4D97-AF65-F5344CB8AC3E}">
        <p14:creationId xmlns:p14="http://schemas.microsoft.com/office/powerpoint/2010/main" val="197357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Revenue</a:t>
            </a:r>
            <a:endParaRPr lang="en-US" dirty="0"/>
          </a:p>
        </p:txBody>
      </p:sp>
      <p:sp>
        <p:nvSpPr>
          <p:cNvPr id="3" name="Content Placeholder 2"/>
          <p:cNvSpPr>
            <a:spLocks noGrp="1"/>
          </p:cNvSpPr>
          <p:nvPr>
            <p:ph idx="1"/>
          </p:nvPr>
        </p:nvSpPr>
        <p:spPr>
          <a:xfrm>
            <a:off x="381000" y="1798637"/>
            <a:ext cx="8458200" cy="4525963"/>
          </a:xfrm>
        </p:spPr>
        <p:txBody>
          <a:bodyPr>
            <a:normAutofit fontScale="92500" lnSpcReduction="10000"/>
          </a:bodyPr>
          <a:lstStyle/>
          <a:p>
            <a:r>
              <a:rPr lang="en-US" sz="2400" dirty="0" smtClean="0"/>
              <a:t>On pace to meet revenue target of $110 M with 9.5% percent Q1 increase over last year</a:t>
            </a:r>
          </a:p>
          <a:p>
            <a:r>
              <a:rPr lang="en-US" sz="2400" dirty="0" smtClean="0"/>
              <a:t>Rev Gen Incentive Program investment aligned with FTI findings</a:t>
            </a:r>
          </a:p>
          <a:p>
            <a:pPr lvl="1"/>
            <a:r>
              <a:rPr lang="en-US" sz="2000" dirty="0" smtClean="0"/>
              <a:t>85% of our investments (17 projects) are in coastal parks or parks with water</a:t>
            </a:r>
          </a:p>
          <a:p>
            <a:pPr lvl="1"/>
            <a:r>
              <a:rPr lang="en-US" sz="2000" dirty="0" smtClean="0"/>
              <a:t>3 to 1 return on investment for seasonal employees in kiosks to collect fees</a:t>
            </a:r>
          </a:p>
          <a:p>
            <a:pPr lvl="1"/>
            <a:r>
              <a:rPr lang="en-US" sz="2000" dirty="0" smtClean="0"/>
              <a:t>Anticipate payoff in 4 years, followed by </a:t>
            </a:r>
            <a:r>
              <a:rPr lang="en-US" sz="2000" dirty="0"/>
              <a:t>$</a:t>
            </a:r>
            <a:r>
              <a:rPr lang="en-US" sz="2000" dirty="0" smtClean="0"/>
              <a:t>1.9M revenue increase annually </a:t>
            </a:r>
            <a:endParaRPr lang="en-US" sz="2800" dirty="0" smtClean="0"/>
          </a:p>
          <a:p>
            <a:r>
              <a:rPr lang="en-US" sz="2400" dirty="0" smtClean="0"/>
              <a:t>New </a:t>
            </a:r>
            <a:r>
              <a:rPr lang="en-US" sz="2400" dirty="0"/>
              <a:t>Deputy Director of Marketing and Business </a:t>
            </a:r>
            <a:r>
              <a:rPr lang="en-US" sz="2400" dirty="0" smtClean="0"/>
              <a:t>Development exploring changes to concessions program </a:t>
            </a:r>
          </a:p>
          <a:p>
            <a:pPr lvl="1"/>
            <a:r>
              <a:rPr lang="en-US" sz="2100" dirty="0" smtClean="0"/>
              <a:t>Efficiencies could increase revenue by several million dollars  </a:t>
            </a:r>
            <a:endParaRPr lang="en-US" sz="2100" dirty="0"/>
          </a:p>
          <a:p>
            <a:r>
              <a:rPr lang="en-US" sz="2400" dirty="0" smtClean="0"/>
              <a:t>Cell tower leases</a:t>
            </a:r>
          </a:p>
          <a:p>
            <a:pPr lvl="1"/>
            <a:r>
              <a:rPr lang="en-US" sz="2000" dirty="0" smtClean="0"/>
              <a:t>Mount Diablo RFP schedule for release in January 2014</a:t>
            </a:r>
          </a:p>
          <a:p>
            <a:pPr lvl="1"/>
            <a:r>
              <a:rPr lang="en-US" sz="2000" dirty="0" smtClean="0"/>
              <a:t>Inventorying cell towers and opportunities to maximize revenue statewide</a:t>
            </a:r>
          </a:p>
          <a:p>
            <a:r>
              <a:rPr lang="en-US" sz="2400" dirty="0" smtClean="0"/>
              <a:t>Marketing to promote 150</a:t>
            </a:r>
            <a:r>
              <a:rPr lang="en-US" sz="2400" baseline="30000" dirty="0" smtClean="0"/>
              <a:t>th</a:t>
            </a:r>
            <a:r>
              <a:rPr lang="en-US" sz="2400" dirty="0" smtClean="0"/>
              <a:t> Anniversary of California State Parks</a:t>
            </a:r>
          </a:p>
          <a:p>
            <a:pPr lvl="1"/>
            <a:endParaRPr lang="en-US" sz="2000" dirty="0"/>
          </a:p>
        </p:txBody>
      </p:sp>
    </p:spTree>
    <p:extLst>
      <p:ext uri="{BB962C8B-B14F-4D97-AF65-F5344CB8AC3E}">
        <p14:creationId xmlns:p14="http://schemas.microsoft.com/office/powerpoint/2010/main" val="3803085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Partnerships</a:t>
            </a:r>
            <a:endParaRPr lang="en-US" dirty="0"/>
          </a:p>
        </p:txBody>
      </p:sp>
      <p:sp>
        <p:nvSpPr>
          <p:cNvPr id="3" name="Content Placeholder 2"/>
          <p:cNvSpPr>
            <a:spLocks noGrp="1"/>
          </p:cNvSpPr>
          <p:nvPr>
            <p:ph idx="1"/>
          </p:nvPr>
        </p:nvSpPr>
        <p:spPr>
          <a:xfrm>
            <a:off x="457200" y="1798637"/>
            <a:ext cx="8305800" cy="4525963"/>
          </a:xfrm>
        </p:spPr>
        <p:txBody>
          <a:bodyPr>
            <a:normAutofit/>
          </a:bodyPr>
          <a:lstStyle/>
          <a:p>
            <a:r>
              <a:rPr lang="en-US" sz="2400" dirty="0" smtClean="0"/>
              <a:t>Categorize parks according to suitability for partnership  </a:t>
            </a:r>
          </a:p>
          <a:p>
            <a:pPr lvl="1"/>
            <a:r>
              <a:rPr lang="en-US" sz="1800" dirty="0" smtClean="0"/>
              <a:t>Public process through Parks and Recreation Commission</a:t>
            </a:r>
          </a:p>
          <a:p>
            <a:pPr lvl="1"/>
            <a:r>
              <a:rPr lang="en-US" sz="1800" dirty="0" smtClean="0"/>
              <a:t>Primary and Secondary Criteria</a:t>
            </a:r>
          </a:p>
          <a:p>
            <a:pPr lvl="2"/>
            <a:r>
              <a:rPr lang="en-US" sz="1600" dirty="0" smtClean="0"/>
              <a:t>Primary (natural, cultural, recreation, education)</a:t>
            </a:r>
          </a:p>
          <a:p>
            <a:pPr lvl="2"/>
            <a:r>
              <a:rPr lang="en-US" sz="1600" dirty="0"/>
              <a:t>Secondary </a:t>
            </a:r>
            <a:r>
              <a:rPr lang="en-US" sz="1600" dirty="0" smtClean="0"/>
              <a:t>(revenue, partnership potential, geo-availability of parks, etc.)</a:t>
            </a:r>
          </a:p>
          <a:p>
            <a:r>
              <a:rPr lang="en-US" sz="2400" dirty="0" smtClean="0"/>
              <a:t>Exploring Potential Partnerships</a:t>
            </a:r>
          </a:p>
          <a:p>
            <a:pPr lvl="1"/>
            <a:r>
              <a:rPr lang="en-US" sz="1800" dirty="0"/>
              <a:t>Bay Area partnership with National Park Service</a:t>
            </a:r>
          </a:p>
          <a:p>
            <a:pPr lvl="1"/>
            <a:r>
              <a:rPr lang="en-US" sz="1800" dirty="0" smtClean="0"/>
              <a:t>Regional Park Pilots</a:t>
            </a:r>
          </a:p>
          <a:p>
            <a:pPr lvl="1"/>
            <a:r>
              <a:rPr lang="en-US" sz="1800" dirty="0" smtClean="0"/>
              <a:t>Public/Private partnerships</a:t>
            </a:r>
          </a:p>
          <a:p>
            <a:r>
              <a:rPr lang="en-US" sz="2400" dirty="0" smtClean="0"/>
              <a:t>Partnership Institute</a:t>
            </a:r>
          </a:p>
          <a:p>
            <a:pPr marL="914400" lvl="2" indent="0">
              <a:buNone/>
            </a:pPr>
            <a:endParaRPr lang="en-US" sz="1600" dirty="0"/>
          </a:p>
        </p:txBody>
      </p:sp>
    </p:spTree>
    <p:extLst>
      <p:ext uri="{BB962C8B-B14F-4D97-AF65-F5344CB8AC3E}">
        <p14:creationId xmlns:p14="http://schemas.microsoft.com/office/powerpoint/2010/main" val="262315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2668</TotalTime>
  <Words>1636</Words>
  <Application>Microsoft Office PowerPoint</Application>
  <PresentationFormat>On-screen Show (4:3)</PresentationFormat>
  <Paragraphs>166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Presentation to Parks Forward Commission</vt:lpstr>
      <vt:lpstr>Agenda</vt:lpstr>
      <vt:lpstr>Improving Data Integrity and Accessibility of Information</vt:lpstr>
      <vt:lpstr>Systems Roadmap</vt:lpstr>
      <vt:lpstr>Infrastructure &amp; Maintenance Database</vt:lpstr>
      <vt:lpstr>Revenue</vt:lpstr>
      <vt:lpstr>Partnerships</vt:lpstr>
    </vt:vector>
  </TitlesOfParts>
  <Company>Ca. Dept. of Parks and Recreation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Ca. Dept of Parks and Recreation</cp:lastModifiedBy>
  <cp:revision>100</cp:revision>
  <cp:lastPrinted>2013-12-18T16:53:52Z</cp:lastPrinted>
  <dcterms:created xsi:type="dcterms:W3CDTF">2013-12-13T21:06:55Z</dcterms:created>
  <dcterms:modified xsi:type="dcterms:W3CDTF">2014-01-15T16:18:03Z</dcterms:modified>
</cp:coreProperties>
</file>